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55" r:id="rId1"/>
  </p:sldMasterIdLst>
  <p:notesMasterIdLst>
    <p:notesMasterId r:id="rId41"/>
  </p:notesMasterIdLst>
  <p:handoutMasterIdLst>
    <p:handoutMasterId r:id="rId42"/>
  </p:handoutMasterIdLst>
  <p:sldIdLst>
    <p:sldId id="265" r:id="rId2"/>
    <p:sldId id="295" r:id="rId3"/>
    <p:sldId id="296" r:id="rId4"/>
    <p:sldId id="297" r:id="rId5"/>
    <p:sldId id="298" r:id="rId6"/>
    <p:sldId id="299" r:id="rId7"/>
    <p:sldId id="300" r:id="rId8"/>
    <p:sldId id="301" r:id="rId9"/>
    <p:sldId id="294" r:id="rId10"/>
    <p:sldId id="302" r:id="rId11"/>
    <p:sldId id="303" r:id="rId12"/>
    <p:sldId id="304" r:id="rId13"/>
    <p:sldId id="305" r:id="rId14"/>
    <p:sldId id="306" r:id="rId15"/>
    <p:sldId id="307" r:id="rId16"/>
    <p:sldId id="308" r:id="rId17"/>
    <p:sldId id="337" r:id="rId18"/>
    <p:sldId id="317" r:id="rId19"/>
    <p:sldId id="338" r:id="rId20"/>
    <p:sldId id="322" r:id="rId21"/>
    <p:sldId id="339" r:id="rId22"/>
    <p:sldId id="335" r:id="rId23"/>
    <p:sldId id="309" r:id="rId24"/>
    <p:sldId id="310" r:id="rId25"/>
    <p:sldId id="311" r:id="rId26"/>
    <p:sldId id="312" r:id="rId27"/>
    <p:sldId id="313" r:id="rId28"/>
    <p:sldId id="336" r:id="rId29"/>
    <p:sldId id="314" r:id="rId30"/>
    <p:sldId id="315" r:id="rId31"/>
    <p:sldId id="340" r:id="rId32"/>
    <p:sldId id="321" r:id="rId33"/>
    <p:sldId id="328" r:id="rId34"/>
    <p:sldId id="329" r:id="rId35"/>
    <p:sldId id="330" r:id="rId36"/>
    <p:sldId id="331" r:id="rId37"/>
    <p:sldId id="332" r:id="rId38"/>
    <p:sldId id="333" r:id="rId39"/>
    <p:sldId id="334" r:id="rId40"/>
  </p:sldIdLst>
  <p:sldSz cx="9144000" cy="6858000" type="screen4x3"/>
  <p:notesSz cx="9866313" cy="6661150"/>
  <p:defaultTextStyle>
    <a:defPPr>
      <a:defRPr lang="cs-CZ"/>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194">
          <p15:clr>
            <a:srgbClr val="A4A3A4"/>
          </p15:clr>
        </p15:guide>
        <p15:guide id="2" pos="190">
          <p15:clr>
            <a:srgbClr val="A4A3A4"/>
          </p15:clr>
        </p15:guide>
      </p15:sldGuideLst>
    </p:ext>
    <p:ext uri="{2D200454-40CA-4A62-9FC3-DE9A4176ACB9}">
      <p15:notesGuideLst xmlns:p15="http://schemas.microsoft.com/office/powerpoint/2012/main">
        <p15:guide id="1" orient="horz" pos="2098">
          <p15:clr>
            <a:srgbClr val="A4A3A4"/>
          </p15:clr>
        </p15:guide>
        <p15:guide id="2" pos="310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0021"/>
    <a:srgbClr val="FFFF00"/>
    <a:srgbClr val="996633"/>
    <a:srgbClr val="CC9900"/>
    <a:srgbClr val="008000"/>
    <a:srgbClr val="00FF00"/>
    <a:srgbClr val="FF0000"/>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78" autoAdjust="0"/>
    <p:restoredTop sz="96811" autoAdjust="0"/>
  </p:normalViewPr>
  <p:slideViewPr>
    <p:cSldViewPr snapToGrid="0" snapToObjects="1">
      <p:cViewPr varScale="1">
        <p:scale>
          <a:sx n="98" d="100"/>
          <a:sy n="98" d="100"/>
        </p:scale>
        <p:origin x="1608" y="60"/>
      </p:cViewPr>
      <p:guideLst>
        <p:guide orient="horz" pos="194"/>
        <p:guide pos="19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snapToGrid="0" snapToObjects="1">
      <p:cViewPr varScale="1">
        <p:scale>
          <a:sx n="82" d="100"/>
          <a:sy n="82" d="100"/>
        </p:scale>
        <p:origin x="-282" y="-90"/>
      </p:cViewPr>
      <p:guideLst>
        <p:guide orient="horz" pos="2098"/>
        <p:guide pos="3107"/>
      </p:guideLst>
    </p:cSldViewPr>
  </p:notesViewPr>
  <p:gridSpacing cx="90012" cy="90012"/>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E3011687-7FAD-4140-B521-4BA194C952F9}"/>
              </a:ext>
            </a:extLst>
          </p:cNvPr>
          <p:cNvSpPr>
            <a:spLocks noGrp="1" noChangeArrowheads="1"/>
          </p:cNvSpPr>
          <p:nvPr>
            <p:ph type="hdr" sz="quarter"/>
          </p:nvPr>
        </p:nvSpPr>
        <p:spPr bwMode="auto">
          <a:xfrm>
            <a:off x="0" y="0"/>
            <a:ext cx="4275138" cy="333375"/>
          </a:xfrm>
          <a:prstGeom prst="rect">
            <a:avLst/>
          </a:prstGeom>
          <a:noFill/>
          <a:ln w="9525">
            <a:noFill/>
            <a:miter lim="800000"/>
            <a:headEnd/>
            <a:tailEnd/>
          </a:ln>
          <a:effectLst/>
        </p:spPr>
        <p:txBody>
          <a:bodyPr vert="horz" wrap="square" lIns="87179" tIns="43589" rIns="87179" bIns="43589" numCol="1" anchor="t" anchorCtr="0" compatLnSpc="1">
            <a:prstTxWarp prst="textNoShape">
              <a:avLst/>
            </a:prstTxWarp>
          </a:bodyPr>
          <a:lstStyle>
            <a:lvl1pPr defTabSz="871538" eaLnBrk="1" hangingPunct="1">
              <a:defRPr sz="1100">
                <a:latin typeface="Arial" pitchFamily="34" charset="0"/>
              </a:defRPr>
            </a:lvl1pPr>
          </a:lstStyle>
          <a:p>
            <a:pPr>
              <a:defRPr/>
            </a:pPr>
            <a:endParaRPr lang="cs-CZ"/>
          </a:p>
        </p:txBody>
      </p:sp>
      <p:sp>
        <p:nvSpPr>
          <p:cNvPr id="3075" name="Rectangle 3">
            <a:extLst>
              <a:ext uri="{FF2B5EF4-FFF2-40B4-BE49-F238E27FC236}">
                <a16:creationId xmlns:a16="http://schemas.microsoft.com/office/drawing/2014/main" id="{AF2EB33A-C6D0-4AC6-8C84-E10EE80FE175}"/>
              </a:ext>
            </a:extLst>
          </p:cNvPr>
          <p:cNvSpPr>
            <a:spLocks noGrp="1" noChangeArrowheads="1"/>
          </p:cNvSpPr>
          <p:nvPr>
            <p:ph type="dt" sz="quarter" idx="1"/>
          </p:nvPr>
        </p:nvSpPr>
        <p:spPr bwMode="auto">
          <a:xfrm>
            <a:off x="5589588" y="0"/>
            <a:ext cx="4275137" cy="333375"/>
          </a:xfrm>
          <a:prstGeom prst="rect">
            <a:avLst/>
          </a:prstGeom>
          <a:noFill/>
          <a:ln w="9525">
            <a:noFill/>
            <a:miter lim="800000"/>
            <a:headEnd/>
            <a:tailEnd/>
          </a:ln>
          <a:effectLst/>
        </p:spPr>
        <p:txBody>
          <a:bodyPr vert="horz" wrap="square" lIns="87179" tIns="43589" rIns="87179" bIns="43589" numCol="1" anchor="t" anchorCtr="0" compatLnSpc="1">
            <a:prstTxWarp prst="textNoShape">
              <a:avLst/>
            </a:prstTxWarp>
          </a:bodyPr>
          <a:lstStyle>
            <a:lvl1pPr algn="r" defTabSz="871538" eaLnBrk="1" hangingPunct="1">
              <a:defRPr sz="1100">
                <a:latin typeface="Arial" pitchFamily="34" charset="0"/>
              </a:defRPr>
            </a:lvl1pPr>
          </a:lstStyle>
          <a:p>
            <a:pPr>
              <a:defRPr/>
            </a:pPr>
            <a:endParaRPr lang="cs-CZ"/>
          </a:p>
        </p:txBody>
      </p:sp>
      <p:sp>
        <p:nvSpPr>
          <p:cNvPr id="3076" name="Rectangle 4">
            <a:extLst>
              <a:ext uri="{FF2B5EF4-FFF2-40B4-BE49-F238E27FC236}">
                <a16:creationId xmlns:a16="http://schemas.microsoft.com/office/drawing/2014/main" id="{5E1B6155-43DF-44A0-86A6-42A6F1C66F1D}"/>
              </a:ext>
            </a:extLst>
          </p:cNvPr>
          <p:cNvSpPr>
            <a:spLocks noGrp="1" noChangeArrowheads="1"/>
          </p:cNvSpPr>
          <p:nvPr>
            <p:ph type="ftr" sz="quarter" idx="2"/>
          </p:nvPr>
        </p:nvSpPr>
        <p:spPr bwMode="auto">
          <a:xfrm>
            <a:off x="0" y="6327775"/>
            <a:ext cx="4275138" cy="331788"/>
          </a:xfrm>
          <a:prstGeom prst="rect">
            <a:avLst/>
          </a:prstGeom>
          <a:noFill/>
          <a:ln w="9525">
            <a:noFill/>
            <a:miter lim="800000"/>
            <a:headEnd/>
            <a:tailEnd/>
          </a:ln>
          <a:effectLst/>
        </p:spPr>
        <p:txBody>
          <a:bodyPr vert="horz" wrap="square" lIns="87179" tIns="43589" rIns="87179" bIns="43589" numCol="1" anchor="b" anchorCtr="0" compatLnSpc="1">
            <a:prstTxWarp prst="textNoShape">
              <a:avLst/>
            </a:prstTxWarp>
          </a:bodyPr>
          <a:lstStyle>
            <a:lvl1pPr defTabSz="871538" eaLnBrk="1" hangingPunct="1">
              <a:defRPr sz="1100">
                <a:latin typeface="Arial" pitchFamily="34" charset="0"/>
              </a:defRPr>
            </a:lvl1pPr>
          </a:lstStyle>
          <a:p>
            <a:pPr>
              <a:defRPr/>
            </a:pPr>
            <a:endParaRPr lang="cs-CZ"/>
          </a:p>
        </p:txBody>
      </p:sp>
      <p:sp>
        <p:nvSpPr>
          <p:cNvPr id="3077" name="Rectangle 5">
            <a:extLst>
              <a:ext uri="{FF2B5EF4-FFF2-40B4-BE49-F238E27FC236}">
                <a16:creationId xmlns:a16="http://schemas.microsoft.com/office/drawing/2014/main" id="{A8CA3C9C-E4FF-4B30-8A63-E960B4CFF752}"/>
              </a:ext>
            </a:extLst>
          </p:cNvPr>
          <p:cNvSpPr>
            <a:spLocks noGrp="1" noChangeArrowheads="1"/>
          </p:cNvSpPr>
          <p:nvPr>
            <p:ph type="sldNum" sz="quarter" idx="3"/>
          </p:nvPr>
        </p:nvSpPr>
        <p:spPr bwMode="auto">
          <a:xfrm>
            <a:off x="5589588" y="6327775"/>
            <a:ext cx="4275137" cy="331788"/>
          </a:xfrm>
          <a:prstGeom prst="rect">
            <a:avLst/>
          </a:prstGeom>
          <a:noFill/>
          <a:ln w="9525">
            <a:noFill/>
            <a:miter lim="800000"/>
            <a:headEnd/>
            <a:tailEnd/>
          </a:ln>
          <a:effectLst/>
        </p:spPr>
        <p:txBody>
          <a:bodyPr vert="horz" wrap="square" lIns="87179" tIns="43589" rIns="87179" bIns="43589" numCol="1" anchor="b" anchorCtr="0" compatLnSpc="1">
            <a:prstTxWarp prst="textNoShape">
              <a:avLst/>
            </a:prstTxWarp>
          </a:bodyPr>
          <a:lstStyle>
            <a:lvl1pPr algn="r" defTabSz="871538" eaLnBrk="1" hangingPunct="1">
              <a:defRPr sz="1100"/>
            </a:lvl1pPr>
          </a:lstStyle>
          <a:p>
            <a:pPr>
              <a:defRPr/>
            </a:pPr>
            <a:fld id="{8934F11B-3231-484C-BC72-52E8ED36DE02}" type="slidenum">
              <a:rPr lang="cs-CZ" altLang="cs-CZ"/>
              <a:pPr>
                <a:defRPr/>
              </a:pPr>
              <a:t>‹#›</a:t>
            </a:fld>
            <a:endParaRPr lang="cs-CZ" altLang="cs-CZ"/>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9E164DED-CAB0-49D5-935B-640B48D2BC90}"/>
              </a:ext>
            </a:extLst>
          </p:cNvPr>
          <p:cNvSpPr>
            <a:spLocks noGrp="1" noChangeArrowheads="1"/>
          </p:cNvSpPr>
          <p:nvPr>
            <p:ph type="hdr" sz="quarter"/>
          </p:nvPr>
        </p:nvSpPr>
        <p:spPr bwMode="auto">
          <a:xfrm>
            <a:off x="0" y="0"/>
            <a:ext cx="4275138" cy="333375"/>
          </a:xfrm>
          <a:prstGeom prst="rect">
            <a:avLst/>
          </a:prstGeom>
          <a:noFill/>
          <a:ln w="9525">
            <a:noFill/>
            <a:miter lim="800000"/>
            <a:headEnd/>
            <a:tailEnd/>
          </a:ln>
          <a:effectLst/>
        </p:spPr>
        <p:txBody>
          <a:bodyPr vert="horz" wrap="square" lIns="87179" tIns="43589" rIns="87179" bIns="43589" numCol="1" anchor="t" anchorCtr="0" compatLnSpc="1">
            <a:prstTxWarp prst="textNoShape">
              <a:avLst/>
            </a:prstTxWarp>
          </a:bodyPr>
          <a:lstStyle>
            <a:lvl1pPr defTabSz="871538" eaLnBrk="1" hangingPunct="1">
              <a:defRPr sz="1100">
                <a:latin typeface="Arial" pitchFamily="34" charset="0"/>
              </a:defRPr>
            </a:lvl1pPr>
          </a:lstStyle>
          <a:p>
            <a:pPr>
              <a:defRPr/>
            </a:pPr>
            <a:endParaRPr lang="cs-CZ"/>
          </a:p>
        </p:txBody>
      </p:sp>
      <p:sp>
        <p:nvSpPr>
          <p:cNvPr id="5123" name="Rectangle 3">
            <a:extLst>
              <a:ext uri="{FF2B5EF4-FFF2-40B4-BE49-F238E27FC236}">
                <a16:creationId xmlns:a16="http://schemas.microsoft.com/office/drawing/2014/main" id="{B9843934-AECB-4270-9317-220B3315EE48}"/>
              </a:ext>
            </a:extLst>
          </p:cNvPr>
          <p:cNvSpPr>
            <a:spLocks noGrp="1" noChangeArrowheads="1"/>
          </p:cNvSpPr>
          <p:nvPr>
            <p:ph type="dt" idx="1"/>
          </p:nvPr>
        </p:nvSpPr>
        <p:spPr bwMode="auto">
          <a:xfrm>
            <a:off x="5589588" y="0"/>
            <a:ext cx="4275137" cy="333375"/>
          </a:xfrm>
          <a:prstGeom prst="rect">
            <a:avLst/>
          </a:prstGeom>
          <a:noFill/>
          <a:ln w="9525">
            <a:noFill/>
            <a:miter lim="800000"/>
            <a:headEnd/>
            <a:tailEnd/>
          </a:ln>
          <a:effectLst/>
        </p:spPr>
        <p:txBody>
          <a:bodyPr vert="horz" wrap="square" lIns="87179" tIns="43589" rIns="87179" bIns="43589" numCol="1" anchor="t" anchorCtr="0" compatLnSpc="1">
            <a:prstTxWarp prst="textNoShape">
              <a:avLst/>
            </a:prstTxWarp>
          </a:bodyPr>
          <a:lstStyle>
            <a:lvl1pPr algn="r" defTabSz="871538" eaLnBrk="1" hangingPunct="1">
              <a:defRPr sz="1100">
                <a:latin typeface="Arial" pitchFamily="34" charset="0"/>
              </a:defRPr>
            </a:lvl1pPr>
          </a:lstStyle>
          <a:p>
            <a:pPr>
              <a:defRPr/>
            </a:pPr>
            <a:endParaRPr lang="cs-CZ"/>
          </a:p>
        </p:txBody>
      </p:sp>
      <p:sp>
        <p:nvSpPr>
          <p:cNvPr id="3076" name="Rectangle 4">
            <a:extLst>
              <a:ext uri="{FF2B5EF4-FFF2-40B4-BE49-F238E27FC236}">
                <a16:creationId xmlns:a16="http://schemas.microsoft.com/office/drawing/2014/main" id="{539F2DFB-8A92-4884-83D7-8479AA3532A0}"/>
              </a:ext>
            </a:extLst>
          </p:cNvPr>
          <p:cNvSpPr>
            <a:spLocks noGrp="1" noRot="1" noChangeAspect="1" noChangeArrowheads="1" noTextEdit="1"/>
          </p:cNvSpPr>
          <p:nvPr>
            <p:ph type="sldImg" idx="2"/>
          </p:nvPr>
        </p:nvSpPr>
        <p:spPr bwMode="auto">
          <a:xfrm>
            <a:off x="3268663" y="498475"/>
            <a:ext cx="3330575" cy="24987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a:extLst>
              <a:ext uri="{FF2B5EF4-FFF2-40B4-BE49-F238E27FC236}">
                <a16:creationId xmlns:a16="http://schemas.microsoft.com/office/drawing/2014/main" id="{D17DA897-60C9-4CDA-9671-DE542690081E}"/>
              </a:ext>
            </a:extLst>
          </p:cNvPr>
          <p:cNvSpPr>
            <a:spLocks noGrp="1" noChangeArrowheads="1"/>
          </p:cNvSpPr>
          <p:nvPr>
            <p:ph type="body" sz="quarter" idx="3"/>
          </p:nvPr>
        </p:nvSpPr>
        <p:spPr bwMode="auto">
          <a:xfrm>
            <a:off x="987425" y="3163888"/>
            <a:ext cx="7891463" cy="2998787"/>
          </a:xfrm>
          <a:prstGeom prst="rect">
            <a:avLst/>
          </a:prstGeom>
          <a:noFill/>
          <a:ln w="9525">
            <a:noFill/>
            <a:miter lim="800000"/>
            <a:headEnd/>
            <a:tailEnd/>
          </a:ln>
          <a:effectLst/>
        </p:spPr>
        <p:txBody>
          <a:bodyPr vert="horz" wrap="square" lIns="87179" tIns="43589" rIns="87179" bIns="43589" numCol="1" anchor="t" anchorCtr="0" compatLnSpc="1">
            <a:prstTxWarp prst="textNoShape">
              <a:avLst/>
            </a:prstTxWarp>
          </a:bodyPr>
          <a:lstStyle/>
          <a:p>
            <a:pPr lvl="0"/>
            <a:r>
              <a:rPr lang="cs-CZ" noProof="0"/>
              <a:t>Klepnutím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5126" name="Rectangle 6">
            <a:extLst>
              <a:ext uri="{FF2B5EF4-FFF2-40B4-BE49-F238E27FC236}">
                <a16:creationId xmlns:a16="http://schemas.microsoft.com/office/drawing/2014/main" id="{310CB130-A919-4767-A037-E581DE0B7E7F}"/>
              </a:ext>
            </a:extLst>
          </p:cNvPr>
          <p:cNvSpPr>
            <a:spLocks noGrp="1" noChangeArrowheads="1"/>
          </p:cNvSpPr>
          <p:nvPr>
            <p:ph type="ftr" sz="quarter" idx="4"/>
          </p:nvPr>
        </p:nvSpPr>
        <p:spPr bwMode="auto">
          <a:xfrm>
            <a:off x="0" y="6327775"/>
            <a:ext cx="4275138" cy="331788"/>
          </a:xfrm>
          <a:prstGeom prst="rect">
            <a:avLst/>
          </a:prstGeom>
          <a:noFill/>
          <a:ln w="9525">
            <a:noFill/>
            <a:miter lim="800000"/>
            <a:headEnd/>
            <a:tailEnd/>
          </a:ln>
          <a:effectLst/>
        </p:spPr>
        <p:txBody>
          <a:bodyPr vert="horz" wrap="square" lIns="87179" tIns="43589" rIns="87179" bIns="43589" numCol="1" anchor="b" anchorCtr="0" compatLnSpc="1">
            <a:prstTxWarp prst="textNoShape">
              <a:avLst/>
            </a:prstTxWarp>
          </a:bodyPr>
          <a:lstStyle>
            <a:lvl1pPr defTabSz="871538" eaLnBrk="1" hangingPunct="1">
              <a:defRPr sz="1100">
                <a:latin typeface="Arial" pitchFamily="34" charset="0"/>
              </a:defRPr>
            </a:lvl1pPr>
          </a:lstStyle>
          <a:p>
            <a:pPr>
              <a:defRPr/>
            </a:pPr>
            <a:endParaRPr lang="cs-CZ"/>
          </a:p>
        </p:txBody>
      </p:sp>
      <p:sp>
        <p:nvSpPr>
          <p:cNvPr id="5127" name="Rectangle 7">
            <a:extLst>
              <a:ext uri="{FF2B5EF4-FFF2-40B4-BE49-F238E27FC236}">
                <a16:creationId xmlns:a16="http://schemas.microsoft.com/office/drawing/2014/main" id="{F994840E-5BD3-4E4A-880C-D4BCBC59EC89}"/>
              </a:ext>
            </a:extLst>
          </p:cNvPr>
          <p:cNvSpPr>
            <a:spLocks noGrp="1" noChangeArrowheads="1"/>
          </p:cNvSpPr>
          <p:nvPr>
            <p:ph type="sldNum" sz="quarter" idx="5"/>
          </p:nvPr>
        </p:nvSpPr>
        <p:spPr bwMode="auto">
          <a:xfrm>
            <a:off x="5589588" y="6327775"/>
            <a:ext cx="4275137" cy="331788"/>
          </a:xfrm>
          <a:prstGeom prst="rect">
            <a:avLst/>
          </a:prstGeom>
          <a:noFill/>
          <a:ln w="9525">
            <a:noFill/>
            <a:miter lim="800000"/>
            <a:headEnd/>
            <a:tailEnd/>
          </a:ln>
          <a:effectLst/>
        </p:spPr>
        <p:txBody>
          <a:bodyPr vert="horz" wrap="square" lIns="87179" tIns="43589" rIns="87179" bIns="43589" numCol="1" anchor="b" anchorCtr="0" compatLnSpc="1">
            <a:prstTxWarp prst="textNoShape">
              <a:avLst/>
            </a:prstTxWarp>
          </a:bodyPr>
          <a:lstStyle>
            <a:lvl1pPr algn="r" defTabSz="871538" eaLnBrk="1" hangingPunct="1">
              <a:defRPr sz="1100"/>
            </a:lvl1pPr>
          </a:lstStyle>
          <a:p>
            <a:pPr>
              <a:defRPr/>
            </a:pPr>
            <a:fld id="{CB2812E3-40F6-4D40-8935-1700F1C035FC}"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Tree>
    <p:extLst>
      <p:ext uri="{BB962C8B-B14F-4D97-AF65-F5344CB8AC3E}">
        <p14:creationId xmlns:p14="http://schemas.microsoft.com/office/powerpoint/2010/main" val="720953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1CE42C3-6EFB-40B6-A028-4DD0C5C04BD2}"/>
              </a:ext>
            </a:extLst>
          </p:cNvPr>
          <p:cNvSpPr>
            <a:spLocks noChangeArrowheads="1"/>
          </p:cNvSpPr>
          <p:nvPr/>
        </p:nvSpPr>
        <p:spPr bwMode="auto">
          <a:xfrm flipV="1">
            <a:off x="0" y="6138863"/>
            <a:ext cx="9140825" cy="719137"/>
          </a:xfrm>
          <a:prstGeom prst="rect">
            <a:avLst/>
          </a:prstGeom>
          <a:gradFill rotWithShape="1">
            <a:gsLst>
              <a:gs pos="0">
                <a:srgbClr val="FFCC00"/>
              </a:gs>
              <a:gs pos="100000">
                <a:srgbClr val="FFFFFF"/>
              </a:gs>
            </a:gsLst>
            <a:lin ang="5400000" scaled="1"/>
          </a:gradFill>
          <a:ln>
            <a:noFill/>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cs-CZ" altLang="cs-CZ"/>
          </a:p>
        </p:txBody>
      </p:sp>
      <p:sp>
        <p:nvSpPr>
          <p:cNvPr id="5" name="Text Box 5">
            <a:extLst>
              <a:ext uri="{FF2B5EF4-FFF2-40B4-BE49-F238E27FC236}">
                <a16:creationId xmlns:a16="http://schemas.microsoft.com/office/drawing/2014/main" id="{4F55A11C-823F-41D8-84A4-EDF7D50D8269}"/>
              </a:ext>
            </a:extLst>
          </p:cNvPr>
          <p:cNvSpPr txBox="1">
            <a:spLocks noChangeArrowheads="1"/>
          </p:cNvSpPr>
          <p:nvPr/>
        </p:nvSpPr>
        <p:spPr bwMode="auto">
          <a:xfrm>
            <a:off x="622300" y="4875213"/>
            <a:ext cx="7899400" cy="1254125"/>
          </a:xfrm>
          <a:prstGeom prst="rect">
            <a:avLst/>
          </a:prstGeom>
          <a:noFill/>
          <a:ln w="25400" algn="ctr">
            <a:noFill/>
            <a:miter lim="800000"/>
            <a:headEnd/>
            <a:tailEnd/>
          </a:ln>
          <a:effectLst/>
        </p:spPr>
        <p:txBody>
          <a:bodyPr>
            <a:spAutoFit/>
          </a:bodyPr>
          <a:lstStyle>
            <a:lvl1pPr marL="355600" indent="-355600" defTabSz="873125" eaLnBrk="0" hangingPunct="0">
              <a:defRPr>
                <a:solidFill>
                  <a:schemeClr val="tx1"/>
                </a:solidFill>
                <a:latin typeface="Arial" pitchFamily="34" charset="0"/>
              </a:defRPr>
            </a:lvl1pPr>
            <a:lvl2pPr marL="742950" indent="-285750" defTabSz="873125" eaLnBrk="0" hangingPunct="0">
              <a:defRPr>
                <a:solidFill>
                  <a:schemeClr val="tx1"/>
                </a:solidFill>
                <a:latin typeface="Arial" pitchFamily="34" charset="0"/>
              </a:defRPr>
            </a:lvl2pPr>
            <a:lvl3pPr marL="1143000" indent="-228600" defTabSz="873125" eaLnBrk="0" hangingPunct="0">
              <a:defRPr>
                <a:solidFill>
                  <a:schemeClr val="tx1"/>
                </a:solidFill>
                <a:latin typeface="Arial" pitchFamily="34" charset="0"/>
              </a:defRPr>
            </a:lvl3pPr>
            <a:lvl4pPr marL="1600200" indent="-228600" defTabSz="873125" eaLnBrk="0" hangingPunct="0">
              <a:defRPr>
                <a:solidFill>
                  <a:schemeClr val="tx1"/>
                </a:solidFill>
                <a:latin typeface="Arial" pitchFamily="34" charset="0"/>
              </a:defRPr>
            </a:lvl4pPr>
            <a:lvl5pPr marL="2057400" indent="-228600" defTabSz="873125" eaLnBrk="0" hangingPunct="0">
              <a:defRPr>
                <a:solidFill>
                  <a:schemeClr val="tx1"/>
                </a:solidFill>
                <a:latin typeface="Arial" pitchFamily="34" charset="0"/>
              </a:defRPr>
            </a:lvl5pPr>
            <a:lvl6pPr marL="2514600" indent="-228600" defTabSz="873125" eaLnBrk="0" fontAlgn="base" hangingPunct="0">
              <a:spcBef>
                <a:spcPct val="0"/>
              </a:spcBef>
              <a:spcAft>
                <a:spcPct val="0"/>
              </a:spcAft>
              <a:defRPr>
                <a:solidFill>
                  <a:schemeClr val="tx1"/>
                </a:solidFill>
                <a:latin typeface="Arial" pitchFamily="34" charset="0"/>
              </a:defRPr>
            </a:lvl6pPr>
            <a:lvl7pPr marL="2971800" indent="-228600" defTabSz="873125" eaLnBrk="0" fontAlgn="base" hangingPunct="0">
              <a:spcBef>
                <a:spcPct val="0"/>
              </a:spcBef>
              <a:spcAft>
                <a:spcPct val="0"/>
              </a:spcAft>
              <a:defRPr>
                <a:solidFill>
                  <a:schemeClr val="tx1"/>
                </a:solidFill>
                <a:latin typeface="Arial" pitchFamily="34" charset="0"/>
              </a:defRPr>
            </a:lvl7pPr>
            <a:lvl8pPr marL="3429000" indent="-228600" defTabSz="873125" eaLnBrk="0" fontAlgn="base" hangingPunct="0">
              <a:spcBef>
                <a:spcPct val="0"/>
              </a:spcBef>
              <a:spcAft>
                <a:spcPct val="0"/>
              </a:spcAft>
              <a:defRPr>
                <a:solidFill>
                  <a:schemeClr val="tx1"/>
                </a:solidFill>
                <a:latin typeface="Arial" pitchFamily="34" charset="0"/>
              </a:defRPr>
            </a:lvl8pPr>
            <a:lvl9pPr marL="3886200" indent="-228600" defTabSz="873125" eaLnBrk="0" fontAlgn="base" hangingPunct="0">
              <a:spcBef>
                <a:spcPct val="0"/>
              </a:spcBef>
              <a:spcAft>
                <a:spcPct val="0"/>
              </a:spcAft>
              <a:defRPr>
                <a:solidFill>
                  <a:schemeClr val="tx1"/>
                </a:solidFill>
                <a:latin typeface="Arial" pitchFamily="34" charset="0"/>
              </a:defRPr>
            </a:lvl9pPr>
          </a:lstStyle>
          <a:p>
            <a:pPr eaLnBrk="1" hangingPunct="1">
              <a:buFontTx/>
              <a:buChar char="•"/>
              <a:defRPr/>
            </a:pPr>
            <a:r>
              <a:rPr lang="cs-CZ" sz="1600">
                <a:solidFill>
                  <a:srgbClr val="000000"/>
                </a:solidFill>
              </a:rPr>
              <a:t>Tento dokument slouží jako podklad pro přednášky předmětu Stavební geodézie (154SGE) a bez výkladu přednášejícího neposkytuje dostatečné informace.</a:t>
            </a:r>
            <a:br>
              <a:rPr lang="cs-CZ" sz="1600">
                <a:solidFill>
                  <a:srgbClr val="000000"/>
                </a:solidFill>
              </a:rPr>
            </a:br>
            <a:endParaRPr lang="cs-CZ" sz="600">
              <a:solidFill>
                <a:srgbClr val="000000"/>
              </a:solidFill>
            </a:endParaRPr>
          </a:p>
          <a:p>
            <a:pPr eaLnBrk="1" hangingPunct="1">
              <a:buFontTx/>
              <a:buChar char="•"/>
              <a:defRPr/>
            </a:pPr>
            <a:r>
              <a:rPr lang="cs-CZ" sz="1600">
                <a:solidFill>
                  <a:srgbClr val="000000"/>
                </a:solidFill>
              </a:rPr>
              <a:t>Rozsah nemusí odpovídat důležitosti probíraného tématu.</a:t>
            </a:r>
          </a:p>
          <a:p>
            <a:pPr eaLnBrk="1" hangingPunct="1">
              <a:buFontTx/>
              <a:buChar char="•"/>
              <a:defRPr/>
            </a:pPr>
            <a:endParaRPr lang="cs-CZ" sz="600">
              <a:solidFill>
                <a:srgbClr val="000000"/>
              </a:solidFill>
            </a:endParaRPr>
          </a:p>
          <a:p>
            <a:pPr eaLnBrk="1" hangingPunct="1">
              <a:buFontTx/>
              <a:buChar char="•"/>
              <a:defRPr/>
            </a:pPr>
            <a:r>
              <a:rPr lang="cs-CZ" sz="1600">
                <a:solidFill>
                  <a:srgbClr val="000000"/>
                </a:solidFill>
              </a:rPr>
              <a:t>Závěr je věnován odkazům na stránky věnující se shodnému tématu.</a:t>
            </a:r>
          </a:p>
        </p:txBody>
      </p:sp>
      <p:sp>
        <p:nvSpPr>
          <p:cNvPr id="6" name="Rectangle 6">
            <a:extLst>
              <a:ext uri="{FF2B5EF4-FFF2-40B4-BE49-F238E27FC236}">
                <a16:creationId xmlns:a16="http://schemas.microsoft.com/office/drawing/2014/main" id="{FFEFCD90-7194-44D5-8FE5-EE74BACF37A9}"/>
              </a:ext>
            </a:extLst>
          </p:cNvPr>
          <p:cNvSpPr>
            <a:spLocks noChangeArrowheads="1"/>
          </p:cNvSpPr>
          <p:nvPr/>
        </p:nvSpPr>
        <p:spPr bwMode="auto">
          <a:xfrm>
            <a:off x="3175" y="0"/>
            <a:ext cx="9140825" cy="719138"/>
          </a:xfrm>
          <a:prstGeom prst="rect">
            <a:avLst/>
          </a:prstGeom>
          <a:gradFill rotWithShape="1">
            <a:gsLst>
              <a:gs pos="0">
                <a:srgbClr val="FFCC00"/>
              </a:gs>
              <a:gs pos="100000">
                <a:srgbClr val="FFFFFF"/>
              </a:gs>
            </a:gsLst>
            <a:lin ang="5400000" scaled="1"/>
          </a:gradFill>
          <a:ln>
            <a:noFill/>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cs-CZ" altLang="cs-CZ"/>
          </a:p>
        </p:txBody>
      </p:sp>
      <p:sp>
        <p:nvSpPr>
          <p:cNvPr id="7" name="Text Box 7">
            <a:extLst>
              <a:ext uri="{FF2B5EF4-FFF2-40B4-BE49-F238E27FC236}">
                <a16:creationId xmlns:a16="http://schemas.microsoft.com/office/drawing/2014/main" id="{C03081C5-5137-4C9A-ADE3-C2F0A9C25ABD}"/>
              </a:ext>
            </a:extLst>
          </p:cNvPr>
          <p:cNvSpPr txBox="1">
            <a:spLocks noChangeArrowheads="1"/>
          </p:cNvSpPr>
          <p:nvPr/>
        </p:nvSpPr>
        <p:spPr bwMode="auto">
          <a:xfrm>
            <a:off x="663575" y="2582863"/>
            <a:ext cx="7899400" cy="1371600"/>
          </a:xfrm>
          <a:prstGeom prst="rect">
            <a:avLst/>
          </a:prstGeom>
          <a:noFill/>
          <a:ln w="25400" algn="ctr">
            <a:noFill/>
            <a:miter lim="800000"/>
            <a:headEnd/>
            <a:tailEnd/>
          </a:ln>
          <a:effectLst/>
        </p:spPr>
        <p:txBody>
          <a:bodyPr anchor="ctr" anchorCtr="1">
            <a:spAutoFit/>
          </a:bodyPr>
          <a:lstStyle>
            <a:lvl1pPr marL="355600" indent="-355600" defTabSz="873125" eaLnBrk="0" hangingPunct="0">
              <a:defRPr>
                <a:solidFill>
                  <a:schemeClr val="tx1"/>
                </a:solidFill>
                <a:latin typeface="Arial" pitchFamily="34" charset="0"/>
              </a:defRPr>
            </a:lvl1pPr>
            <a:lvl2pPr marL="742950" indent="-285750" defTabSz="873125" eaLnBrk="0" hangingPunct="0">
              <a:defRPr>
                <a:solidFill>
                  <a:schemeClr val="tx1"/>
                </a:solidFill>
                <a:latin typeface="Arial" pitchFamily="34" charset="0"/>
              </a:defRPr>
            </a:lvl2pPr>
            <a:lvl3pPr marL="1143000" indent="-228600" defTabSz="873125" eaLnBrk="0" hangingPunct="0">
              <a:defRPr>
                <a:solidFill>
                  <a:schemeClr val="tx1"/>
                </a:solidFill>
                <a:latin typeface="Arial" pitchFamily="34" charset="0"/>
              </a:defRPr>
            </a:lvl3pPr>
            <a:lvl4pPr marL="1600200" indent="-228600" defTabSz="873125" eaLnBrk="0" hangingPunct="0">
              <a:defRPr>
                <a:solidFill>
                  <a:schemeClr val="tx1"/>
                </a:solidFill>
                <a:latin typeface="Arial" pitchFamily="34" charset="0"/>
              </a:defRPr>
            </a:lvl4pPr>
            <a:lvl5pPr marL="2057400" indent="-228600" defTabSz="873125" eaLnBrk="0" hangingPunct="0">
              <a:defRPr>
                <a:solidFill>
                  <a:schemeClr val="tx1"/>
                </a:solidFill>
                <a:latin typeface="Arial" pitchFamily="34" charset="0"/>
              </a:defRPr>
            </a:lvl5pPr>
            <a:lvl6pPr marL="2514600" indent="-228600" defTabSz="873125" eaLnBrk="0" fontAlgn="base" hangingPunct="0">
              <a:spcBef>
                <a:spcPct val="0"/>
              </a:spcBef>
              <a:spcAft>
                <a:spcPct val="0"/>
              </a:spcAft>
              <a:defRPr>
                <a:solidFill>
                  <a:schemeClr val="tx1"/>
                </a:solidFill>
                <a:latin typeface="Arial" pitchFamily="34" charset="0"/>
              </a:defRPr>
            </a:lvl6pPr>
            <a:lvl7pPr marL="2971800" indent="-228600" defTabSz="873125" eaLnBrk="0" fontAlgn="base" hangingPunct="0">
              <a:spcBef>
                <a:spcPct val="0"/>
              </a:spcBef>
              <a:spcAft>
                <a:spcPct val="0"/>
              </a:spcAft>
              <a:defRPr>
                <a:solidFill>
                  <a:schemeClr val="tx1"/>
                </a:solidFill>
                <a:latin typeface="Arial" pitchFamily="34" charset="0"/>
              </a:defRPr>
            </a:lvl7pPr>
            <a:lvl8pPr marL="3429000" indent="-228600" defTabSz="873125" eaLnBrk="0" fontAlgn="base" hangingPunct="0">
              <a:spcBef>
                <a:spcPct val="0"/>
              </a:spcBef>
              <a:spcAft>
                <a:spcPct val="0"/>
              </a:spcAft>
              <a:defRPr>
                <a:solidFill>
                  <a:schemeClr val="tx1"/>
                </a:solidFill>
                <a:latin typeface="Arial" pitchFamily="34" charset="0"/>
              </a:defRPr>
            </a:lvl8pPr>
            <a:lvl9pPr marL="3886200" indent="-228600" defTabSz="873125" eaLnBrk="0" fontAlgn="base" hangingPunct="0">
              <a:spcBef>
                <a:spcPct val="0"/>
              </a:spcBef>
              <a:spcAft>
                <a:spcPct val="0"/>
              </a:spcAft>
              <a:defRPr>
                <a:solidFill>
                  <a:schemeClr val="tx1"/>
                </a:solidFill>
                <a:latin typeface="Arial" pitchFamily="34" charset="0"/>
              </a:defRPr>
            </a:lvl9pPr>
          </a:lstStyle>
          <a:p>
            <a:pPr algn="ctr" eaLnBrk="1" hangingPunct="1">
              <a:defRPr/>
            </a:pPr>
            <a:r>
              <a:rPr lang="cs-CZ" sz="2400">
                <a:solidFill>
                  <a:srgbClr val="000000"/>
                </a:solidFill>
              </a:rPr>
              <a:t>Doc. Ing. Pavel Hánek, CSc.</a:t>
            </a:r>
          </a:p>
          <a:p>
            <a:pPr algn="ctr" eaLnBrk="1" hangingPunct="1">
              <a:defRPr/>
            </a:pPr>
            <a:endParaRPr lang="cs-CZ" sz="1000">
              <a:solidFill>
                <a:srgbClr val="000000"/>
              </a:solidFill>
            </a:endParaRPr>
          </a:p>
          <a:p>
            <a:pPr algn="ctr" eaLnBrk="1" hangingPunct="1">
              <a:defRPr/>
            </a:pPr>
            <a:r>
              <a:rPr lang="cs-CZ" sz="2000" i="1">
                <a:solidFill>
                  <a:srgbClr val="000000"/>
                </a:solidFill>
              </a:rPr>
              <a:t>ČVUT v Praze, Fakulta stavební, katedra speciální geodézie</a:t>
            </a:r>
          </a:p>
          <a:p>
            <a:pPr algn="ctr" eaLnBrk="1" hangingPunct="1">
              <a:defRPr/>
            </a:pPr>
            <a:endParaRPr lang="cs-CZ" sz="1000" i="1">
              <a:solidFill>
                <a:srgbClr val="000000"/>
              </a:solidFill>
            </a:endParaRPr>
          </a:p>
          <a:p>
            <a:pPr algn="ctr" eaLnBrk="1" hangingPunct="1">
              <a:defRPr/>
            </a:pPr>
            <a:r>
              <a:rPr lang="cs-CZ" sz="2000" i="1">
                <a:solidFill>
                  <a:srgbClr val="000000"/>
                </a:solidFill>
              </a:rPr>
              <a:t>2010</a:t>
            </a:r>
          </a:p>
        </p:txBody>
      </p:sp>
      <p:sp>
        <p:nvSpPr>
          <p:cNvPr id="93186" name="Rectangle 2"/>
          <p:cNvSpPr>
            <a:spLocks noGrp="1" noChangeArrowheads="1"/>
          </p:cNvSpPr>
          <p:nvPr>
            <p:ph type="subTitle" idx="1"/>
          </p:nvPr>
        </p:nvSpPr>
        <p:spPr>
          <a:xfrm flipH="1">
            <a:off x="8904288" y="6629400"/>
            <a:ext cx="236537" cy="228600"/>
          </a:xfrm>
        </p:spPr>
        <p:txBody>
          <a:bodyPr/>
          <a:lstStyle>
            <a:lvl1pPr marL="0" indent="0">
              <a:buFont typeface="Wingdings" pitchFamily="2" charset="2"/>
              <a:buNone/>
              <a:defRPr sz="100">
                <a:solidFill>
                  <a:schemeClr val="tx2"/>
                </a:solidFill>
              </a:defRPr>
            </a:lvl1pPr>
          </a:lstStyle>
          <a:p>
            <a:r>
              <a:rPr lang="cs-CZ"/>
              <a:t>Klepnutím lze upravit styl předlohy podnadpisů.</a:t>
            </a:r>
          </a:p>
        </p:txBody>
      </p:sp>
      <p:sp>
        <p:nvSpPr>
          <p:cNvPr id="93188" name="AutoShape 4"/>
          <p:cNvSpPr>
            <a:spLocks noGrp="1" noChangeArrowheads="1"/>
          </p:cNvSpPr>
          <p:nvPr>
            <p:ph type="ctrTitle" sz="quarter"/>
          </p:nvPr>
        </p:nvSpPr>
        <p:spPr>
          <a:xfrm>
            <a:off x="2006600" y="736600"/>
            <a:ext cx="5127625" cy="1563688"/>
          </a:xfrm>
          <a:prstGeom prst="roundRect">
            <a:avLst>
              <a:gd name="adj" fmla="val 29333"/>
            </a:avLst>
          </a:prstGeom>
          <a:solidFill>
            <a:srgbClr val="FFCC00"/>
          </a:solidFill>
        </p:spPr>
        <p:txBody>
          <a:bodyPr anchor="ctr" anchorCtr="1"/>
          <a:lstStyle>
            <a:lvl1pPr algn="ctr">
              <a:lnSpc>
                <a:spcPct val="100000"/>
              </a:lnSpc>
              <a:defRPr sz="4000" b="0"/>
            </a:lvl1pPr>
          </a:lstStyle>
          <a:p>
            <a:r>
              <a:rPr lang="cs-CZ"/>
              <a:t>Stavební geodézie</a:t>
            </a:r>
            <a:br>
              <a:rPr lang="cs-CZ"/>
            </a:br>
            <a:r>
              <a:rPr lang="cs-CZ"/>
              <a:t>Přednáška</a:t>
            </a:r>
          </a:p>
        </p:txBody>
      </p:sp>
    </p:spTree>
    <p:extLst>
      <p:ext uri="{BB962C8B-B14F-4D97-AF65-F5344CB8AC3E}">
        <p14:creationId xmlns:p14="http://schemas.microsoft.com/office/powerpoint/2010/main" val="1103540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4078332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708775" y="304800"/>
            <a:ext cx="2133600" cy="6208713"/>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304800" y="304800"/>
            <a:ext cx="6251575" cy="6208713"/>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1205814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923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Tree>
    <p:extLst>
      <p:ext uri="{BB962C8B-B14F-4D97-AF65-F5344CB8AC3E}">
        <p14:creationId xmlns:p14="http://schemas.microsoft.com/office/powerpoint/2010/main" val="3267807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304800" y="727075"/>
            <a:ext cx="4192588" cy="57864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9788" y="727075"/>
            <a:ext cx="4192587" cy="57864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071837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790036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ouze nadpis">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a:t>Kliknutím lze upravit styl.</a:t>
            </a:r>
          </a:p>
        </p:txBody>
      </p:sp>
    </p:spTree>
    <p:extLst>
      <p:ext uri="{BB962C8B-B14F-4D97-AF65-F5344CB8AC3E}">
        <p14:creationId xmlns:p14="http://schemas.microsoft.com/office/powerpoint/2010/main" val="13160572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8605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Tree>
    <p:extLst>
      <p:ext uri="{BB962C8B-B14F-4D97-AF65-F5344CB8AC3E}">
        <p14:creationId xmlns:p14="http://schemas.microsoft.com/office/powerpoint/2010/main" val="1244596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Tree>
    <p:extLst>
      <p:ext uri="{BB962C8B-B14F-4D97-AF65-F5344CB8AC3E}">
        <p14:creationId xmlns:p14="http://schemas.microsoft.com/office/powerpoint/2010/main" val="546254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80B18DF-BB1A-4D80-B586-6B927BD9103B}"/>
              </a:ext>
            </a:extLst>
          </p:cNvPr>
          <p:cNvSpPr>
            <a:spLocks noChangeArrowheads="1"/>
          </p:cNvSpPr>
          <p:nvPr/>
        </p:nvSpPr>
        <p:spPr bwMode="auto">
          <a:xfrm>
            <a:off x="3175" y="0"/>
            <a:ext cx="9140825" cy="368300"/>
          </a:xfrm>
          <a:prstGeom prst="rect">
            <a:avLst/>
          </a:prstGeom>
          <a:gradFill rotWithShape="1">
            <a:gsLst>
              <a:gs pos="0">
                <a:srgbClr val="FFCC00"/>
              </a:gs>
              <a:gs pos="100000">
                <a:srgbClr val="FFFFFF"/>
              </a:gs>
            </a:gsLst>
            <a:lin ang="5400000" scaled="1"/>
          </a:gradFill>
          <a:ln>
            <a:noFill/>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cs-CZ" altLang="cs-CZ"/>
          </a:p>
        </p:txBody>
      </p:sp>
      <p:sp>
        <p:nvSpPr>
          <p:cNvPr id="1027" name="Rectangle 3">
            <a:extLst>
              <a:ext uri="{FF2B5EF4-FFF2-40B4-BE49-F238E27FC236}">
                <a16:creationId xmlns:a16="http://schemas.microsoft.com/office/drawing/2014/main" id="{5E3BE6B0-B6ED-4E4A-8260-6F5873E2151D}"/>
              </a:ext>
            </a:extLst>
          </p:cNvPr>
          <p:cNvSpPr>
            <a:spLocks noChangeArrowheads="1"/>
          </p:cNvSpPr>
          <p:nvPr/>
        </p:nvSpPr>
        <p:spPr bwMode="auto">
          <a:xfrm flipV="1">
            <a:off x="0" y="6489700"/>
            <a:ext cx="9140825" cy="368300"/>
          </a:xfrm>
          <a:prstGeom prst="rect">
            <a:avLst/>
          </a:prstGeom>
          <a:gradFill rotWithShape="1">
            <a:gsLst>
              <a:gs pos="0">
                <a:srgbClr val="FFCC00"/>
              </a:gs>
              <a:gs pos="100000">
                <a:srgbClr val="FFFFFF"/>
              </a:gs>
            </a:gsLst>
            <a:lin ang="5400000" scaled="1"/>
          </a:gradFill>
          <a:ln>
            <a:noFill/>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cs-CZ" altLang="cs-CZ"/>
          </a:p>
        </p:txBody>
      </p:sp>
      <p:sp>
        <p:nvSpPr>
          <p:cNvPr id="1028" name="AutoShape 4">
            <a:extLst>
              <a:ext uri="{FF2B5EF4-FFF2-40B4-BE49-F238E27FC236}">
                <a16:creationId xmlns:a16="http://schemas.microsoft.com/office/drawing/2014/main" id="{35A0AD67-7AA2-4D30-9BEF-EC7FDA1528EC}"/>
              </a:ext>
            </a:extLst>
          </p:cNvPr>
          <p:cNvSpPr>
            <a:spLocks noGrp="1" noChangeArrowheads="1"/>
          </p:cNvSpPr>
          <p:nvPr>
            <p:ph type="title"/>
          </p:nvPr>
        </p:nvSpPr>
        <p:spPr bwMode="auto">
          <a:xfrm>
            <a:off x="304800" y="304800"/>
            <a:ext cx="8532813" cy="422275"/>
          </a:xfrm>
          <a:prstGeom prst="roundRect">
            <a:avLst>
              <a:gd name="adj" fmla="val 21667"/>
            </a:avLst>
          </a:prstGeom>
          <a:gradFill rotWithShape="1">
            <a:gsLst>
              <a:gs pos="0">
                <a:srgbClr val="FFCC00"/>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spAutoFit/>
          </a:bodyPr>
          <a:lstStyle/>
          <a:p>
            <a:pPr lvl="0"/>
            <a:r>
              <a:rPr lang="cs-CZ" altLang="cs-CZ"/>
              <a:t>Klepnutím lze upravit styl předlohy nadpisů.</a:t>
            </a:r>
          </a:p>
        </p:txBody>
      </p:sp>
      <p:sp>
        <p:nvSpPr>
          <p:cNvPr id="1029" name="Rectangle 5">
            <a:extLst>
              <a:ext uri="{FF2B5EF4-FFF2-40B4-BE49-F238E27FC236}">
                <a16:creationId xmlns:a16="http://schemas.microsoft.com/office/drawing/2014/main" id="{BECFFF40-75CA-403A-B4D3-B343C780545C}"/>
              </a:ext>
            </a:extLst>
          </p:cNvPr>
          <p:cNvSpPr>
            <a:spLocks noGrp="1" noChangeArrowheads="1"/>
          </p:cNvSpPr>
          <p:nvPr>
            <p:ph type="body" idx="1"/>
          </p:nvPr>
        </p:nvSpPr>
        <p:spPr bwMode="auto">
          <a:xfrm>
            <a:off x="304800" y="727075"/>
            <a:ext cx="8537575"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Tree>
  </p:cSld>
  <p:clrMap bg1="lt1" tx1="dk1" bg2="lt2" tx2="dk2" accent1="accent1" accent2="accent2" accent3="accent3" accent4="accent4" accent5="accent5" accent6="accent6" hlink="hlink" folHlink="folHlink"/>
  <p:sldLayoutIdLst>
    <p:sldLayoutId id="2147483909"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hf hdr="0" ftr="0" dt="0"/>
  <p:txStyles>
    <p:titleStyle>
      <a:lvl1pPr algn="l" rtl="0" eaLnBrk="0" fontAlgn="base" hangingPunct="0">
        <a:lnSpc>
          <a:spcPct val="90000"/>
        </a:lnSpc>
        <a:spcBef>
          <a:spcPct val="0"/>
        </a:spcBef>
        <a:spcAft>
          <a:spcPct val="0"/>
        </a:spcAft>
        <a:defRPr sz="2100" b="1">
          <a:solidFill>
            <a:srgbClr val="003366"/>
          </a:solidFill>
          <a:latin typeface="+mj-lt"/>
          <a:ea typeface="+mj-ea"/>
          <a:cs typeface="+mj-cs"/>
        </a:defRPr>
      </a:lvl1pPr>
      <a:lvl2pPr algn="l" rtl="0" eaLnBrk="0" fontAlgn="base" hangingPunct="0">
        <a:lnSpc>
          <a:spcPct val="90000"/>
        </a:lnSpc>
        <a:spcBef>
          <a:spcPct val="0"/>
        </a:spcBef>
        <a:spcAft>
          <a:spcPct val="0"/>
        </a:spcAft>
        <a:defRPr sz="2100" b="1">
          <a:solidFill>
            <a:srgbClr val="003366"/>
          </a:solidFill>
          <a:latin typeface="Arial" pitchFamily="34" charset="0"/>
        </a:defRPr>
      </a:lvl2pPr>
      <a:lvl3pPr algn="l" rtl="0" eaLnBrk="0" fontAlgn="base" hangingPunct="0">
        <a:lnSpc>
          <a:spcPct val="90000"/>
        </a:lnSpc>
        <a:spcBef>
          <a:spcPct val="0"/>
        </a:spcBef>
        <a:spcAft>
          <a:spcPct val="0"/>
        </a:spcAft>
        <a:defRPr sz="2100" b="1">
          <a:solidFill>
            <a:srgbClr val="003366"/>
          </a:solidFill>
          <a:latin typeface="Arial" pitchFamily="34" charset="0"/>
        </a:defRPr>
      </a:lvl3pPr>
      <a:lvl4pPr algn="l" rtl="0" eaLnBrk="0" fontAlgn="base" hangingPunct="0">
        <a:lnSpc>
          <a:spcPct val="90000"/>
        </a:lnSpc>
        <a:spcBef>
          <a:spcPct val="0"/>
        </a:spcBef>
        <a:spcAft>
          <a:spcPct val="0"/>
        </a:spcAft>
        <a:defRPr sz="2100" b="1">
          <a:solidFill>
            <a:srgbClr val="003366"/>
          </a:solidFill>
          <a:latin typeface="Arial" pitchFamily="34" charset="0"/>
        </a:defRPr>
      </a:lvl4pPr>
      <a:lvl5pPr algn="l" rtl="0" eaLnBrk="0" fontAlgn="base" hangingPunct="0">
        <a:lnSpc>
          <a:spcPct val="90000"/>
        </a:lnSpc>
        <a:spcBef>
          <a:spcPct val="0"/>
        </a:spcBef>
        <a:spcAft>
          <a:spcPct val="0"/>
        </a:spcAft>
        <a:defRPr sz="2100" b="1">
          <a:solidFill>
            <a:srgbClr val="003366"/>
          </a:solidFill>
          <a:latin typeface="Arial" pitchFamily="34" charset="0"/>
        </a:defRPr>
      </a:lvl5pPr>
      <a:lvl6pPr marL="457200" algn="l" rtl="0" fontAlgn="base">
        <a:lnSpc>
          <a:spcPct val="90000"/>
        </a:lnSpc>
        <a:spcBef>
          <a:spcPct val="0"/>
        </a:spcBef>
        <a:spcAft>
          <a:spcPct val="0"/>
        </a:spcAft>
        <a:defRPr sz="2100" b="1">
          <a:solidFill>
            <a:srgbClr val="003366"/>
          </a:solidFill>
          <a:latin typeface="Arial" pitchFamily="34" charset="0"/>
        </a:defRPr>
      </a:lvl6pPr>
      <a:lvl7pPr marL="914400" algn="l" rtl="0" fontAlgn="base">
        <a:lnSpc>
          <a:spcPct val="90000"/>
        </a:lnSpc>
        <a:spcBef>
          <a:spcPct val="0"/>
        </a:spcBef>
        <a:spcAft>
          <a:spcPct val="0"/>
        </a:spcAft>
        <a:defRPr sz="2100" b="1">
          <a:solidFill>
            <a:srgbClr val="003366"/>
          </a:solidFill>
          <a:latin typeface="Arial" pitchFamily="34" charset="0"/>
        </a:defRPr>
      </a:lvl7pPr>
      <a:lvl8pPr marL="1371600" algn="l" rtl="0" fontAlgn="base">
        <a:lnSpc>
          <a:spcPct val="90000"/>
        </a:lnSpc>
        <a:spcBef>
          <a:spcPct val="0"/>
        </a:spcBef>
        <a:spcAft>
          <a:spcPct val="0"/>
        </a:spcAft>
        <a:defRPr sz="2100" b="1">
          <a:solidFill>
            <a:srgbClr val="003366"/>
          </a:solidFill>
          <a:latin typeface="Arial" pitchFamily="34" charset="0"/>
        </a:defRPr>
      </a:lvl8pPr>
      <a:lvl9pPr marL="1828800" algn="l" rtl="0" fontAlgn="base">
        <a:lnSpc>
          <a:spcPct val="90000"/>
        </a:lnSpc>
        <a:spcBef>
          <a:spcPct val="0"/>
        </a:spcBef>
        <a:spcAft>
          <a:spcPct val="0"/>
        </a:spcAft>
        <a:defRPr sz="2100" b="1">
          <a:solidFill>
            <a:srgbClr val="003366"/>
          </a:solidFill>
          <a:latin typeface="Arial" pitchFamily="34" charset="0"/>
        </a:defRPr>
      </a:lvl9pPr>
    </p:titleStyle>
    <p:bodyStyle>
      <a:lvl1pPr marL="342900" indent="-342900" algn="l" rtl="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sz="1600">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anose="05000000000000000000" pitchFamily="2" charset="2"/>
        <a:buChar char="l"/>
        <a:defRPr sz="1600">
          <a:solidFill>
            <a:schemeClr val="tx1"/>
          </a:solidFill>
          <a:latin typeface="+mn-lt"/>
        </a:defRPr>
      </a:lvl3pPr>
      <a:lvl4pPr marL="1600200" indent="-228600" algn="l" rtl="0" eaLnBrk="0" fontAlgn="base" hangingPunct="0">
        <a:spcBef>
          <a:spcPct val="20000"/>
        </a:spcBef>
        <a:spcAft>
          <a:spcPct val="0"/>
        </a:spcAft>
        <a:buClr>
          <a:schemeClr val="tx1"/>
        </a:buClr>
        <a:buSzPct val="80000"/>
        <a:buChar char="–"/>
        <a:defRPr sz="1600">
          <a:solidFill>
            <a:schemeClr val="tx1"/>
          </a:solidFill>
          <a:latin typeface="+mn-lt"/>
        </a:defRPr>
      </a:lvl4pPr>
      <a:lvl5pPr marL="2057400" indent="-228600" algn="l" rtl="0" eaLnBrk="0" fontAlgn="base" hangingPunct="0">
        <a:spcBef>
          <a:spcPct val="20000"/>
        </a:spcBef>
        <a:spcAft>
          <a:spcPct val="0"/>
        </a:spcAft>
        <a:buClr>
          <a:schemeClr val="tx1"/>
        </a:buClr>
        <a:buSzPct val="65000"/>
        <a:buFont typeface="Wingdings" panose="05000000000000000000" pitchFamily="2" charset="2"/>
        <a:buChar char="l"/>
        <a:defRPr sz="1600">
          <a:solidFill>
            <a:schemeClr val="tx1"/>
          </a:solidFill>
          <a:latin typeface="+mn-lt"/>
        </a:defRPr>
      </a:lvl5pPr>
      <a:lvl6pPr marL="2514600" indent="-228600" algn="l" rtl="0" fontAlgn="base">
        <a:spcBef>
          <a:spcPct val="20000"/>
        </a:spcBef>
        <a:spcAft>
          <a:spcPct val="0"/>
        </a:spcAft>
        <a:buClr>
          <a:schemeClr val="tx1"/>
        </a:buClr>
        <a:buSzPct val="65000"/>
        <a:buFont typeface="Wingdings" pitchFamily="2" charset="2"/>
        <a:buChar char="l"/>
        <a:defRPr sz="1600">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sz="1600">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sz="1600">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sz="16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rudolf.urban@fsv.cvut.cz" TargetMode="Externa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www.cuzk.cz/"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emf"/><Relationship Id="rId4" Type="http://schemas.openxmlformats.org/officeDocument/2006/relationships/image" Target="../media/image30.emf"/></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6">
            <a:extLst>
              <a:ext uri="{FF2B5EF4-FFF2-40B4-BE49-F238E27FC236}">
                <a16:creationId xmlns:a16="http://schemas.microsoft.com/office/drawing/2014/main" id="{A04D9C7A-821F-43BC-8D84-EEBC89CE9B90}"/>
              </a:ext>
            </a:extLst>
          </p:cNvPr>
          <p:cNvSpPr>
            <a:spLocks noGrp="1" noChangeArrowheads="1"/>
          </p:cNvSpPr>
          <p:nvPr>
            <p:ph type="title"/>
          </p:nvPr>
        </p:nvSpPr>
        <p:spPr>
          <a:xfrm>
            <a:off x="1066800" y="1023938"/>
            <a:ext cx="7234238" cy="670941"/>
          </a:xfrm>
          <a:solidFill>
            <a:srgbClr val="FFC000"/>
          </a:solidFill>
        </p:spPr>
        <p:txBody>
          <a:bodyPr/>
          <a:lstStyle/>
          <a:p>
            <a:pPr algn="ctr" eaLnBrk="1" hangingPunct="1"/>
            <a:r>
              <a:rPr lang="cs-CZ" altLang="cs-CZ" sz="3600" cap="none" dirty="0"/>
              <a:t>GNSS + Státní mapové dílo ČR</a:t>
            </a:r>
          </a:p>
        </p:txBody>
      </p:sp>
      <p:sp>
        <p:nvSpPr>
          <p:cNvPr id="5123" name="Zástupný symbol pro text 2">
            <a:extLst>
              <a:ext uri="{FF2B5EF4-FFF2-40B4-BE49-F238E27FC236}">
                <a16:creationId xmlns:a16="http://schemas.microsoft.com/office/drawing/2014/main" id="{D43E28CF-0CBC-4AB8-B8C9-6F512AB20923}"/>
              </a:ext>
            </a:extLst>
          </p:cNvPr>
          <p:cNvSpPr>
            <a:spLocks noGrp="1" noChangeArrowheads="1"/>
          </p:cNvSpPr>
          <p:nvPr>
            <p:ph type="body" idx="1"/>
          </p:nvPr>
        </p:nvSpPr>
        <p:spPr>
          <a:xfrm>
            <a:off x="722313" y="2219325"/>
            <a:ext cx="7772400" cy="4381500"/>
          </a:xfrm>
        </p:spPr>
        <p:txBody>
          <a:bodyPr anchor="t"/>
          <a:lstStyle/>
          <a:p>
            <a:pPr algn="ctr"/>
            <a:endParaRPr lang="cs-CZ" altLang="cs-CZ" sz="3200" dirty="0"/>
          </a:p>
          <a:p>
            <a:pPr algn="ctr"/>
            <a:endParaRPr lang="cs-CZ" altLang="cs-CZ" sz="3200" dirty="0"/>
          </a:p>
          <a:p>
            <a:pPr algn="ctr"/>
            <a:r>
              <a:rPr lang="cs-CZ" altLang="cs-CZ" sz="3200" dirty="0"/>
              <a:t>Doc. Ing. Rudolf Urban, Ph.D.</a:t>
            </a:r>
          </a:p>
          <a:p>
            <a:pPr algn="ctr"/>
            <a:endParaRPr lang="cs-CZ" altLang="cs-CZ" sz="800" dirty="0"/>
          </a:p>
          <a:p>
            <a:pPr algn="ctr"/>
            <a:endParaRPr lang="cs-CZ" altLang="cs-CZ" sz="800" dirty="0"/>
          </a:p>
          <a:p>
            <a:pPr algn="ctr"/>
            <a:r>
              <a:rPr lang="cs-CZ" altLang="cs-CZ" dirty="0"/>
              <a:t>Email: </a:t>
            </a:r>
            <a:r>
              <a:rPr lang="cs-CZ" altLang="cs-CZ" dirty="0">
                <a:hlinkClick r:id="rId2"/>
              </a:rPr>
              <a:t>rudolf.urban@fsv.cvut.cz</a:t>
            </a:r>
            <a:endParaRPr lang="cs-CZ" altLang="cs-CZ" dirty="0"/>
          </a:p>
          <a:p>
            <a:pPr algn="ctr"/>
            <a:r>
              <a:rPr lang="cs-CZ" altLang="cs-CZ" dirty="0"/>
              <a:t>Místnost: </a:t>
            </a:r>
            <a:r>
              <a:rPr lang="cs-CZ" altLang="cs-CZ" b="1" dirty="0"/>
              <a:t>B903</a:t>
            </a:r>
          </a:p>
          <a:p>
            <a:pPr algn="ctr"/>
            <a:endParaRPr lang="cs-CZ" altLang="cs-CZ" sz="800" dirty="0"/>
          </a:p>
          <a:p>
            <a:endParaRPr lang="cs-CZ" altLang="cs-CZ"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Nadpis 1">
            <a:extLst>
              <a:ext uri="{FF2B5EF4-FFF2-40B4-BE49-F238E27FC236}">
                <a16:creationId xmlns:a16="http://schemas.microsoft.com/office/drawing/2014/main" id="{1AEF2368-D8F4-4A47-AAE6-99E314CF4021}"/>
              </a:ext>
            </a:extLst>
          </p:cNvPr>
          <p:cNvSpPr>
            <a:spLocks noGrp="1"/>
          </p:cNvSpPr>
          <p:nvPr>
            <p:ph type="title"/>
          </p:nvPr>
        </p:nvSpPr>
        <p:spPr>
          <a:xfrm>
            <a:off x="304800" y="304800"/>
            <a:ext cx="8532813" cy="434975"/>
          </a:xfrm>
        </p:spPr>
        <p:txBody>
          <a:bodyPr/>
          <a:lstStyle/>
          <a:p>
            <a:r>
              <a:rPr lang="cs-CZ" altLang="cs-CZ"/>
              <a:t>Rozdělení map</a:t>
            </a:r>
          </a:p>
        </p:txBody>
      </p:sp>
      <p:sp>
        <p:nvSpPr>
          <p:cNvPr id="3" name="Zástupný symbol pro obsah 2">
            <a:extLst>
              <a:ext uri="{FF2B5EF4-FFF2-40B4-BE49-F238E27FC236}">
                <a16:creationId xmlns:a16="http://schemas.microsoft.com/office/drawing/2014/main" id="{FE413D61-35D3-4085-AE21-2F8A77019F25}"/>
              </a:ext>
            </a:extLst>
          </p:cNvPr>
          <p:cNvSpPr>
            <a:spLocks noGrp="1"/>
          </p:cNvSpPr>
          <p:nvPr>
            <p:ph idx="1"/>
          </p:nvPr>
        </p:nvSpPr>
        <p:spPr>
          <a:xfrm>
            <a:off x="304800" y="879475"/>
            <a:ext cx="8537575" cy="5634038"/>
          </a:xfrm>
        </p:spPr>
        <p:txBody>
          <a:bodyPr/>
          <a:lstStyle/>
          <a:p>
            <a:pPr marL="0" indent="0" eaLnBrk="1" hangingPunct="1">
              <a:lnSpc>
                <a:spcPct val="110000"/>
              </a:lnSpc>
              <a:buFontTx/>
              <a:buNone/>
              <a:defRPr/>
            </a:pPr>
            <a:r>
              <a:rPr lang="cs-CZ" sz="1800" b="1" u="sng" dirty="0"/>
              <a:t>Rozdělení map podle měřítka:</a:t>
            </a:r>
          </a:p>
          <a:p>
            <a:pPr eaLnBrk="1" hangingPunct="1">
              <a:lnSpc>
                <a:spcPct val="110000"/>
              </a:lnSpc>
              <a:buFont typeface="Wingdings" panose="05000000000000000000" pitchFamily="2" charset="2"/>
              <a:buChar char="Ø"/>
              <a:defRPr/>
            </a:pPr>
            <a:r>
              <a:rPr lang="cs-CZ" sz="1800" dirty="0"/>
              <a:t>mapy velkých měřítek: do 1 : 5 000,</a:t>
            </a:r>
          </a:p>
          <a:p>
            <a:pPr eaLnBrk="1" hangingPunct="1">
              <a:lnSpc>
                <a:spcPct val="110000"/>
              </a:lnSpc>
              <a:buFont typeface="Wingdings" panose="05000000000000000000" pitchFamily="2" charset="2"/>
              <a:buChar char="Ø"/>
              <a:defRPr/>
            </a:pPr>
            <a:r>
              <a:rPr lang="cs-CZ" sz="1800" dirty="0"/>
              <a:t>mapy středních měřítek: 1 : 5 000 – 1 : 250 000,</a:t>
            </a:r>
          </a:p>
          <a:p>
            <a:pPr eaLnBrk="1" hangingPunct="1">
              <a:lnSpc>
                <a:spcPct val="110000"/>
              </a:lnSpc>
              <a:buFont typeface="Wingdings" panose="05000000000000000000" pitchFamily="2" charset="2"/>
              <a:buChar char="Ø"/>
              <a:defRPr/>
            </a:pPr>
            <a:r>
              <a:rPr lang="cs-CZ" sz="1800" dirty="0"/>
              <a:t>mapy malých měřítek: 1 : 250 000 a menší. </a:t>
            </a:r>
          </a:p>
          <a:p>
            <a:pPr marL="0" indent="0" eaLnBrk="1" hangingPunct="1">
              <a:lnSpc>
                <a:spcPct val="110000"/>
              </a:lnSpc>
              <a:buFontTx/>
              <a:buNone/>
              <a:defRPr/>
            </a:pPr>
            <a:endParaRPr lang="cs-CZ" sz="800" dirty="0"/>
          </a:p>
          <a:p>
            <a:pPr marL="0" indent="0" eaLnBrk="1" hangingPunct="1">
              <a:lnSpc>
                <a:spcPct val="110000"/>
              </a:lnSpc>
              <a:buFontTx/>
              <a:buNone/>
              <a:defRPr/>
            </a:pPr>
            <a:r>
              <a:rPr lang="cs-CZ" sz="1800" b="1" u="sng" dirty="0"/>
              <a:t>Rozdělení map podle formy:</a:t>
            </a:r>
          </a:p>
          <a:p>
            <a:pPr eaLnBrk="1" hangingPunct="1">
              <a:lnSpc>
                <a:spcPct val="110000"/>
              </a:lnSpc>
              <a:buFont typeface="Wingdings" panose="05000000000000000000" pitchFamily="2" charset="2"/>
              <a:buChar char="Ø"/>
              <a:defRPr/>
            </a:pPr>
            <a:r>
              <a:rPr lang="cs-CZ" sz="1800" b="1" dirty="0"/>
              <a:t>analogová mapa</a:t>
            </a:r>
            <a:r>
              <a:rPr lang="cs-CZ" sz="1800" dirty="0"/>
              <a:t> - je vedena jako kresba na mapových listech.</a:t>
            </a:r>
          </a:p>
          <a:p>
            <a:pPr eaLnBrk="1" hangingPunct="1">
              <a:lnSpc>
                <a:spcPct val="110000"/>
              </a:lnSpc>
              <a:buFont typeface="Wingdings" panose="05000000000000000000" pitchFamily="2" charset="2"/>
              <a:buChar char="Ø"/>
              <a:defRPr/>
            </a:pPr>
            <a:r>
              <a:rPr lang="cs-CZ" sz="1800" b="1" dirty="0"/>
              <a:t>digitální mapa</a:t>
            </a:r>
            <a:r>
              <a:rPr lang="cs-CZ" sz="1800" dirty="0"/>
              <a:t> - je vedena jako soubor dat v počítači, obvykle je organizována tematicky do vrstev a většinou umožňuje nad daty provádět kromě tisku další operace.</a:t>
            </a:r>
          </a:p>
          <a:p>
            <a:pPr marL="0" indent="0">
              <a:buFont typeface="Wingdings" panose="05000000000000000000" pitchFamily="2" charset="2"/>
              <a:buNone/>
              <a:defRPr/>
            </a:pPr>
            <a:endParaRPr lang="cs-CZ" sz="800" dirty="0"/>
          </a:p>
          <a:p>
            <a:pPr marL="0" indent="0">
              <a:buFont typeface="Wingdings" panose="05000000000000000000" pitchFamily="2" charset="2"/>
              <a:buNone/>
              <a:defRPr/>
            </a:pPr>
            <a:r>
              <a:rPr lang="cs-CZ" sz="1800" dirty="0"/>
              <a:t>Obsah mapy je tvořen několika prvky:</a:t>
            </a:r>
          </a:p>
          <a:p>
            <a:pPr>
              <a:buFont typeface="Wingdings" panose="05000000000000000000" pitchFamily="2" charset="2"/>
              <a:buChar char="Ø"/>
              <a:defRPr/>
            </a:pPr>
            <a:r>
              <a:rPr lang="cs-CZ" sz="1800" dirty="0"/>
              <a:t>polohopis,</a:t>
            </a:r>
          </a:p>
          <a:p>
            <a:pPr>
              <a:buFont typeface="Wingdings" panose="05000000000000000000" pitchFamily="2" charset="2"/>
              <a:buChar char="Ø"/>
              <a:defRPr/>
            </a:pPr>
            <a:r>
              <a:rPr lang="cs-CZ" sz="1800" dirty="0"/>
              <a:t>výškopis,</a:t>
            </a:r>
          </a:p>
          <a:p>
            <a:pPr>
              <a:buFont typeface="Wingdings" panose="05000000000000000000" pitchFamily="2" charset="2"/>
              <a:buChar char="Ø"/>
              <a:defRPr/>
            </a:pPr>
            <a:r>
              <a:rPr lang="cs-CZ" sz="1800" dirty="0"/>
              <a:t>popis,</a:t>
            </a:r>
          </a:p>
          <a:p>
            <a:pPr>
              <a:buFont typeface="Wingdings" panose="05000000000000000000" pitchFamily="2" charset="2"/>
              <a:buChar char="Ø"/>
              <a:defRPr/>
            </a:pPr>
            <a:r>
              <a:rPr lang="cs-CZ" sz="1800" dirty="0"/>
              <a:t>rám mapy.</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Nadpis 1">
            <a:extLst>
              <a:ext uri="{FF2B5EF4-FFF2-40B4-BE49-F238E27FC236}">
                <a16:creationId xmlns:a16="http://schemas.microsoft.com/office/drawing/2014/main" id="{3B72E1C5-6560-40B1-9609-C62D560BF0B2}"/>
              </a:ext>
            </a:extLst>
          </p:cNvPr>
          <p:cNvSpPr>
            <a:spLocks noGrp="1"/>
          </p:cNvSpPr>
          <p:nvPr>
            <p:ph type="title"/>
          </p:nvPr>
        </p:nvSpPr>
        <p:spPr>
          <a:xfrm>
            <a:off x="304800" y="304800"/>
            <a:ext cx="8532813" cy="434975"/>
          </a:xfrm>
        </p:spPr>
        <p:txBody>
          <a:bodyPr/>
          <a:lstStyle/>
          <a:p>
            <a:r>
              <a:rPr lang="cs-CZ" altLang="cs-CZ"/>
              <a:t>Polohopis a výškopis</a:t>
            </a:r>
          </a:p>
        </p:txBody>
      </p:sp>
      <p:sp>
        <p:nvSpPr>
          <p:cNvPr id="3" name="Zástupný symbol pro obsah 2">
            <a:extLst>
              <a:ext uri="{FF2B5EF4-FFF2-40B4-BE49-F238E27FC236}">
                <a16:creationId xmlns:a16="http://schemas.microsoft.com/office/drawing/2014/main" id="{06CCF91B-1A2B-4BE8-B000-1C0B91CE9A66}"/>
              </a:ext>
            </a:extLst>
          </p:cNvPr>
          <p:cNvSpPr>
            <a:spLocks noGrp="1"/>
          </p:cNvSpPr>
          <p:nvPr>
            <p:ph idx="1"/>
          </p:nvPr>
        </p:nvSpPr>
        <p:spPr>
          <a:xfrm>
            <a:off x="304800" y="903288"/>
            <a:ext cx="8537575" cy="5610225"/>
          </a:xfrm>
        </p:spPr>
        <p:txBody>
          <a:bodyPr/>
          <a:lstStyle/>
          <a:p>
            <a:pPr marL="0" indent="0" eaLnBrk="1" hangingPunct="1">
              <a:lnSpc>
                <a:spcPct val="110000"/>
              </a:lnSpc>
              <a:buFontTx/>
              <a:buNone/>
              <a:defRPr/>
            </a:pPr>
            <a:r>
              <a:rPr lang="cs-CZ" sz="1800" b="1" dirty="0">
                <a:solidFill>
                  <a:srgbClr val="FF0000"/>
                </a:solidFill>
              </a:rPr>
              <a:t>Polohopis</a:t>
            </a:r>
            <a:r>
              <a:rPr lang="cs-CZ" sz="1800" b="1" dirty="0"/>
              <a:t> </a:t>
            </a:r>
            <a:r>
              <a:rPr lang="cs-CZ" sz="1800" dirty="0"/>
              <a:t>vyznačuje umístění objektu jeho půdorysem nebo smluvenou značkou ve vodorovném smyslu. U map velkého měřítka se polohopis vyjadřuje věrným půdorysem se všemi zobrazitelnými podrobnostmi. U map menšího měřítka se polohopis upravuje, zjednodušuje a posunuje, případně nahrazuje mapovou značnou, viz. generalizace.</a:t>
            </a:r>
          </a:p>
          <a:p>
            <a:pPr marL="0" indent="0" eaLnBrk="1" hangingPunct="1">
              <a:lnSpc>
                <a:spcPct val="110000"/>
              </a:lnSpc>
              <a:buFontTx/>
              <a:buNone/>
              <a:defRPr/>
            </a:pPr>
            <a:endParaRPr lang="cs-CZ" sz="800" dirty="0"/>
          </a:p>
          <a:p>
            <a:pPr marL="0" indent="0" eaLnBrk="1" hangingPunct="1">
              <a:lnSpc>
                <a:spcPct val="110000"/>
              </a:lnSpc>
              <a:buFontTx/>
              <a:buNone/>
              <a:defRPr/>
            </a:pPr>
            <a:r>
              <a:rPr lang="cs-CZ" sz="1800" dirty="0"/>
              <a:t>Mapové (smluvené) značky znázorňují (nezobrazují) na mapě polohopis, mají být jednoduché, snadné pro rýsování a dobře rozlišitelné. Značky mohou být bodové, liniové, plošné. Značky jsou uvedeny v mapovém (značkovém) klíči.</a:t>
            </a:r>
          </a:p>
          <a:p>
            <a:pPr marL="0" indent="0">
              <a:buFont typeface="Wingdings" panose="05000000000000000000" pitchFamily="2" charset="2"/>
              <a:buNone/>
              <a:defRPr/>
            </a:pPr>
            <a:endParaRPr lang="cs-CZ" sz="1800" dirty="0"/>
          </a:p>
          <a:p>
            <a:pPr marL="0" indent="0" eaLnBrk="1" hangingPunct="1">
              <a:lnSpc>
                <a:spcPct val="110000"/>
              </a:lnSpc>
              <a:spcBef>
                <a:spcPct val="0"/>
              </a:spcBef>
              <a:buFontTx/>
              <a:buNone/>
              <a:defRPr/>
            </a:pPr>
            <a:r>
              <a:rPr lang="cs-CZ" sz="1800" b="1" dirty="0">
                <a:solidFill>
                  <a:srgbClr val="FF0000"/>
                </a:solidFill>
              </a:rPr>
              <a:t>Výškopis</a:t>
            </a:r>
            <a:r>
              <a:rPr lang="cs-CZ" sz="1800" dirty="0"/>
              <a:t> znázorňuje třetí rozměr terénního reliéfu. Uvádí absolutní výšky a tvar topografických ploch terénu pomocí vrstevnic (čára spojující body o stejné výšce).</a:t>
            </a:r>
          </a:p>
          <a:p>
            <a:pPr marL="0" indent="0" eaLnBrk="1" hangingPunct="1">
              <a:lnSpc>
                <a:spcPct val="110000"/>
              </a:lnSpc>
              <a:spcBef>
                <a:spcPct val="0"/>
              </a:spcBef>
              <a:buFontTx/>
              <a:buNone/>
              <a:defRPr/>
            </a:pPr>
            <a:endParaRPr lang="cs-CZ" sz="800" dirty="0"/>
          </a:p>
          <a:p>
            <a:pPr marL="0" indent="0" eaLnBrk="1" hangingPunct="1">
              <a:lnSpc>
                <a:spcPct val="110000"/>
              </a:lnSpc>
              <a:spcBef>
                <a:spcPct val="0"/>
              </a:spcBef>
              <a:buFontTx/>
              <a:buNone/>
              <a:defRPr/>
            </a:pPr>
            <a:r>
              <a:rPr lang="cs-CZ" sz="1800" dirty="0"/>
              <a:t>Vrstevnice</a:t>
            </a:r>
          </a:p>
          <a:p>
            <a:pPr eaLnBrk="1" hangingPunct="1">
              <a:lnSpc>
                <a:spcPct val="110000"/>
              </a:lnSpc>
              <a:spcBef>
                <a:spcPct val="0"/>
              </a:spcBef>
              <a:buFont typeface="Wingdings" panose="05000000000000000000" pitchFamily="2" charset="2"/>
              <a:buChar char="Ø"/>
              <a:defRPr/>
            </a:pPr>
            <a:r>
              <a:rPr lang="cs-CZ" sz="1800" dirty="0"/>
              <a:t> základní (interval závislý na měřítku mapy),</a:t>
            </a:r>
          </a:p>
          <a:p>
            <a:pPr eaLnBrk="1" hangingPunct="1">
              <a:lnSpc>
                <a:spcPct val="110000"/>
              </a:lnSpc>
              <a:spcBef>
                <a:spcPct val="0"/>
              </a:spcBef>
              <a:buFont typeface="Wingdings" panose="05000000000000000000" pitchFamily="2" charset="2"/>
              <a:buChar char="Ø"/>
              <a:defRPr/>
            </a:pPr>
            <a:r>
              <a:rPr lang="cs-CZ" sz="1800" dirty="0"/>
              <a:t> zesílené (plasticita vjemu),</a:t>
            </a:r>
          </a:p>
          <a:p>
            <a:pPr eaLnBrk="1" hangingPunct="1">
              <a:lnSpc>
                <a:spcPct val="110000"/>
              </a:lnSpc>
              <a:spcBef>
                <a:spcPct val="0"/>
              </a:spcBef>
              <a:buFont typeface="Wingdings" panose="05000000000000000000" pitchFamily="2" charset="2"/>
              <a:buChar char="Ø"/>
              <a:defRPr/>
            </a:pPr>
            <a:r>
              <a:rPr lang="cs-CZ" sz="1800" dirty="0"/>
              <a:t> doplňující (čárkovaně).</a:t>
            </a:r>
          </a:p>
          <a:p>
            <a:pPr marL="0" indent="0" eaLnBrk="1" hangingPunct="1">
              <a:lnSpc>
                <a:spcPct val="110000"/>
              </a:lnSpc>
              <a:spcBef>
                <a:spcPct val="0"/>
              </a:spcBef>
              <a:buFontTx/>
              <a:buNone/>
              <a:defRPr/>
            </a:pPr>
            <a:endParaRPr lang="cs-CZ" sz="800" dirty="0"/>
          </a:p>
          <a:p>
            <a:pPr marL="0" indent="0" eaLnBrk="1" hangingPunct="1">
              <a:lnSpc>
                <a:spcPct val="110000"/>
              </a:lnSpc>
              <a:spcBef>
                <a:spcPct val="0"/>
              </a:spcBef>
              <a:buFontTx/>
              <a:buNone/>
              <a:defRPr/>
            </a:pPr>
            <a:r>
              <a:rPr lang="cs-CZ" sz="1800" dirty="0"/>
              <a:t>Výškopis může být dále vyjádřen kótami, technickými šrafami, v geografických mapách barvami (hypsometrie), stínováním. Dříve se vyjadřoval šrafováním.</a:t>
            </a:r>
          </a:p>
          <a:p>
            <a:pPr marL="0" indent="0">
              <a:buFont typeface="Wingdings" panose="05000000000000000000" pitchFamily="2" charset="2"/>
              <a:buNone/>
              <a:defRPr/>
            </a:pPr>
            <a:endParaRPr lang="cs-CZ" sz="18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Nadpis 1">
            <a:extLst>
              <a:ext uri="{FF2B5EF4-FFF2-40B4-BE49-F238E27FC236}">
                <a16:creationId xmlns:a16="http://schemas.microsoft.com/office/drawing/2014/main" id="{11505B64-C69B-4AD1-9BC1-C7D1D0987608}"/>
              </a:ext>
            </a:extLst>
          </p:cNvPr>
          <p:cNvSpPr>
            <a:spLocks noGrp="1"/>
          </p:cNvSpPr>
          <p:nvPr>
            <p:ph type="title"/>
          </p:nvPr>
        </p:nvSpPr>
        <p:spPr>
          <a:xfrm>
            <a:off x="304800" y="304800"/>
            <a:ext cx="8532813" cy="434975"/>
          </a:xfrm>
        </p:spPr>
        <p:txBody>
          <a:bodyPr/>
          <a:lstStyle/>
          <a:p>
            <a:r>
              <a:rPr lang="cs-CZ" altLang="cs-CZ"/>
              <a:t>Vrstevnice</a:t>
            </a:r>
          </a:p>
        </p:txBody>
      </p:sp>
      <p:pic>
        <p:nvPicPr>
          <p:cNvPr id="7171" name="Picture 4" descr="Devil's Tower National Monument Shaded Relief Map, Wyoming, United States 1949">
            <a:extLst>
              <a:ext uri="{FF2B5EF4-FFF2-40B4-BE49-F238E27FC236}">
                <a16:creationId xmlns:a16="http://schemas.microsoft.com/office/drawing/2014/main" id="{CACE748C-28C4-444E-B4C2-7D3589EE92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020" t="28583" r="21062" b="15515"/>
          <a:stretch>
            <a:fillRect/>
          </a:stretch>
        </p:blipFill>
        <p:spPr bwMode="auto">
          <a:xfrm>
            <a:off x="468313" y="942975"/>
            <a:ext cx="4378325" cy="547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6" descr="http://www.travelingmorgans.com/WY/WY-Pix-Lrg/WY-DT-DevilsTowerLonghorn-P1000111-LRG.JPG">
            <a:extLst>
              <a:ext uri="{FF2B5EF4-FFF2-40B4-BE49-F238E27FC236}">
                <a16:creationId xmlns:a16="http://schemas.microsoft.com/office/drawing/2014/main" id="{CF34A439-D483-48E6-8098-9965DB6995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3313" y="942975"/>
            <a:ext cx="4105275" cy="547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Nadpis 1">
            <a:extLst>
              <a:ext uri="{FF2B5EF4-FFF2-40B4-BE49-F238E27FC236}">
                <a16:creationId xmlns:a16="http://schemas.microsoft.com/office/drawing/2014/main" id="{061E9417-1848-420B-BA64-15E694BC97F2}"/>
              </a:ext>
            </a:extLst>
          </p:cNvPr>
          <p:cNvSpPr>
            <a:spLocks noGrp="1"/>
          </p:cNvSpPr>
          <p:nvPr>
            <p:ph type="title"/>
          </p:nvPr>
        </p:nvSpPr>
        <p:spPr>
          <a:xfrm>
            <a:off x="304800" y="304800"/>
            <a:ext cx="8532813" cy="434975"/>
          </a:xfrm>
        </p:spPr>
        <p:txBody>
          <a:bodyPr/>
          <a:lstStyle/>
          <a:p>
            <a:r>
              <a:rPr lang="cs-CZ" altLang="cs-CZ"/>
              <a:t>Popis, rám mapy</a:t>
            </a:r>
          </a:p>
        </p:txBody>
      </p:sp>
      <p:sp>
        <p:nvSpPr>
          <p:cNvPr id="3" name="Zástupný symbol pro obsah 2">
            <a:extLst>
              <a:ext uri="{FF2B5EF4-FFF2-40B4-BE49-F238E27FC236}">
                <a16:creationId xmlns:a16="http://schemas.microsoft.com/office/drawing/2014/main" id="{CB103109-EE3E-4565-B419-DD53A9FA10EF}"/>
              </a:ext>
            </a:extLst>
          </p:cNvPr>
          <p:cNvSpPr>
            <a:spLocks noGrp="1"/>
          </p:cNvSpPr>
          <p:nvPr>
            <p:ph idx="1"/>
          </p:nvPr>
        </p:nvSpPr>
        <p:spPr>
          <a:xfrm>
            <a:off x="304800" y="842963"/>
            <a:ext cx="8537575" cy="5670550"/>
          </a:xfrm>
        </p:spPr>
        <p:txBody>
          <a:bodyPr/>
          <a:lstStyle/>
          <a:p>
            <a:pPr marL="0" indent="0" eaLnBrk="1" hangingPunct="1">
              <a:lnSpc>
                <a:spcPct val="110000"/>
              </a:lnSpc>
              <a:buFontTx/>
              <a:buNone/>
              <a:defRPr/>
            </a:pPr>
            <a:r>
              <a:rPr lang="cs-CZ" sz="1800" b="1" dirty="0">
                <a:solidFill>
                  <a:srgbClr val="FF0000"/>
                </a:solidFill>
              </a:rPr>
              <a:t>Popis mapového listu</a:t>
            </a:r>
          </a:p>
          <a:p>
            <a:pPr eaLnBrk="1" hangingPunct="1">
              <a:lnSpc>
                <a:spcPct val="110000"/>
              </a:lnSpc>
              <a:buFont typeface="Wingdings" panose="05000000000000000000" pitchFamily="2" charset="2"/>
              <a:buChar char="Ø"/>
              <a:defRPr/>
            </a:pPr>
            <a:r>
              <a:rPr lang="cs-CZ" sz="1800" b="1" dirty="0"/>
              <a:t>ke kresbě mapy </a:t>
            </a:r>
            <a:r>
              <a:rPr lang="cs-CZ" sz="1800" dirty="0"/>
              <a:t>- souvisí s polohopisem, může být číselný (kóty, čísla bodů bodových polí,...), slovní (názvy místní, pomístní)</a:t>
            </a:r>
          </a:p>
          <a:p>
            <a:pPr eaLnBrk="1" hangingPunct="1">
              <a:lnSpc>
                <a:spcPct val="110000"/>
              </a:lnSpc>
              <a:buFont typeface="Wingdings" panose="05000000000000000000" pitchFamily="2" charset="2"/>
              <a:buChar char="Ø"/>
              <a:defRPr/>
            </a:pPr>
            <a:r>
              <a:rPr lang="cs-CZ" sz="1800" b="1" dirty="0"/>
              <a:t>mimo kresbu </a:t>
            </a:r>
            <a:r>
              <a:rPr lang="cs-CZ" sz="1800" dirty="0"/>
              <a:t>- popis rámu a text vně rámu (označení listu mapy, měřítko, datum vyhotovení, názvy geodetických systémů apod.) a další údaje.</a:t>
            </a:r>
          </a:p>
          <a:p>
            <a:pPr marL="0" indent="0" eaLnBrk="1" hangingPunct="1">
              <a:lnSpc>
                <a:spcPct val="110000"/>
              </a:lnSpc>
              <a:buFontTx/>
              <a:buNone/>
              <a:defRPr/>
            </a:pPr>
            <a:endParaRPr lang="cs-CZ" sz="800" dirty="0"/>
          </a:p>
          <a:p>
            <a:pPr marL="0" indent="0" eaLnBrk="1" hangingPunct="1">
              <a:lnSpc>
                <a:spcPct val="110000"/>
              </a:lnSpc>
              <a:buFontTx/>
              <a:buNone/>
              <a:defRPr/>
            </a:pPr>
            <a:r>
              <a:rPr lang="cs-CZ" sz="1800" b="1" dirty="0">
                <a:solidFill>
                  <a:srgbClr val="FF0000"/>
                </a:solidFill>
              </a:rPr>
              <a:t>Rám mapy</a:t>
            </a:r>
          </a:p>
          <a:p>
            <a:pPr marL="0" indent="0" eaLnBrk="1" hangingPunct="1">
              <a:lnSpc>
                <a:spcPct val="110000"/>
              </a:lnSpc>
              <a:buFontTx/>
              <a:buNone/>
              <a:defRPr/>
            </a:pPr>
            <a:r>
              <a:rPr lang="cs-CZ" sz="1800" dirty="0"/>
              <a:t>Soustava jedné nebo více čar ohraničujících mapové pole, podle druhu a použití mapy bývá opatřen zeměpisnou a/nebo souřadnicovou sítí (čáry uvnitř rámu).</a:t>
            </a:r>
          </a:p>
          <a:p>
            <a:pPr marL="0" indent="0" eaLnBrk="1" hangingPunct="1">
              <a:lnSpc>
                <a:spcPct val="110000"/>
              </a:lnSpc>
              <a:buFont typeface="Wingdings" panose="05000000000000000000" pitchFamily="2" charset="2"/>
              <a:buNone/>
              <a:defRPr/>
            </a:pPr>
            <a:endParaRPr lang="cs-CZ" sz="1800" dirty="0"/>
          </a:p>
        </p:txBody>
      </p:sp>
      <p:pic>
        <p:nvPicPr>
          <p:cNvPr id="4" name="Obrázek 3">
            <a:extLst>
              <a:ext uri="{FF2B5EF4-FFF2-40B4-BE49-F238E27FC236}">
                <a16:creationId xmlns:a16="http://schemas.microsoft.com/office/drawing/2014/main" id="{BB372F7E-D697-D5F6-1801-4EACD179B6AD}"/>
              </a:ext>
            </a:extLst>
          </p:cNvPr>
          <p:cNvPicPr>
            <a:picLocks noChangeAspect="1"/>
          </p:cNvPicPr>
          <p:nvPr/>
        </p:nvPicPr>
        <p:blipFill rotWithShape="1">
          <a:blip r:embed="rId2"/>
          <a:srcRect b="26824"/>
          <a:stretch/>
        </p:blipFill>
        <p:spPr>
          <a:xfrm>
            <a:off x="1954325" y="3789855"/>
            <a:ext cx="4813500" cy="264176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Nadpis 1">
            <a:extLst>
              <a:ext uri="{FF2B5EF4-FFF2-40B4-BE49-F238E27FC236}">
                <a16:creationId xmlns:a16="http://schemas.microsoft.com/office/drawing/2014/main" id="{F0A5C006-32F2-4455-B0B8-4DA6FB13D497}"/>
              </a:ext>
            </a:extLst>
          </p:cNvPr>
          <p:cNvSpPr>
            <a:spLocks noGrp="1"/>
          </p:cNvSpPr>
          <p:nvPr>
            <p:ph type="title"/>
          </p:nvPr>
        </p:nvSpPr>
        <p:spPr>
          <a:xfrm>
            <a:off x="304800" y="304800"/>
            <a:ext cx="8532813" cy="434975"/>
          </a:xfrm>
        </p:spPr>
        <p:txBody>
          <a:bodyPr/>
          <a:lstStyle/>
          <a:p>
            <a:r>
              <a:rPr lang="cs-CZ" altLang="cs-CZ"/>
              <a:t>Práce s mapou</a:t>
            </a:r>
          </a:p>
        </p:txBody>
      </p:sp>
      <p:sp>
        <p:nvSpPr>
          <p:cNvPr id="9219" name="Zástupný symbol pro obsah 2">
            <a:extLst>
              <a:ext uri="{FF2B5EF4-FFF2-40B4-BE49-F238E27FC236}">
                <a16:creationId xmlns:a16="http://schemas.microsoft.com/office/drawing/2014/main" id="{4B9856F2-87D9-4880-828F-F770F978958A}"/>
              </a:ext>
            </a:extLst>
          </p:cNvPr>
          <p:cNvSpPr>
            <a:spLocks noGrp="1"/>
          </p:cNvSpPr>
          <p:nvPr>
            <p:ph idx="1"/>
          </p:nvPr>
        </p:nvSpPr>
        <p:spPr>
          <a:xfrm>
            <a:off x="304800" y="739775"/>
            <a:ext cx="8537575" cy="5773738"/>
          </a:xfrm>
        </p:spPr>
        <p:txBody>
          <a:bodyPr/>
          <a:lstStyle/>
          <a:p>
            <a:pPr marL="0" indent="0" eaLnBrk="1" hangingPunct="1">
              <a:lnSpc>
                <a:spcPct val="110000"/>
              </a:lnSpc>
              <a:buFontTx/>
              <a:buNone/>
            </a:pPr>
            <a:r>
              <a:rPr lang="cs-CZ" altLang="cs-CZ" sz="1800" b="1" dirty="0"/>
              <a:t>Azimut </a:t>
            </a:r>
          </a:p>
          <a:p>
            <a:pPr marL="0" indent="0" eaLnBrk="1" hangingPunct="1">
              <a:lnSpc>
                <a:spcPct val="110000"/>
              </a:lnSpc>
              <a:buFontTx/>
              <a:buNone/>
            </a:pPr>
            <a:r>
              <a:rPr lang="cs-CZ" altLang="cs-CZ" sz="1800" dirty="0"/>
              <a:t>Orientovaný úhel který svírá určitý směr od směru severního.  </a:t>
            </a:r>
          </a:p>
          <a:p>
            <a:pPr marL="0" indent="0" eaLnBrk="1" hangingPunct="1">
              <a:lnSpc>
                <a:spcPct val="110000"/>
              </a:lnSpc>
              <a:buFontTx/>
              <a:buNone/>
            </a:pPr>
            <a:r>
              <a:rPr lang="cs-CZ" altLang="cs-CZ" sz="1800" dirty="0"/>
              <a:t>Měří se po směru hodinových ručiček, tj. od severu k východu.</a:t>
            </a:r>
            <a:endParaRPr lang="cs-CZ" altLang="cs-CZ" sz="800" dirty="0"/>
          </a:p>
          <a:p>
            <a:pPr marL="0" indent="0" eaLnBrk="1" hangingPunct="1">
              <a:lnSpc>
                <a:spcPct val="110000"/>
              </a:lnSpc>
              <a:buFontTx/>
              <a:buNone/>
            </a:pPr>
            <a:r>
              <a:rPr lang="cs-CZ" altLang="cs-CZ" sz="1800" b="1" dirty="0"/>
              <a:t>Buzola</a:t>
            </a:r>
          </a:p>
          <a:p>
            <a:pPr marL="0" indent="0" eaLnBrk="1" hangingPunct="1">
              <a:buFontTx/>
              <a:buNone/>
            </a:pPr>
            <a:r>
              <a:rPr lang="cs-CZ" altLang="cs-CZ" sz="1800" dirty="0"/>
              <a:t>Přístroj sloužící k určování světových stran a měření azimutu.</a:t>
            </a:r>
            <a:endParaRPr lang="cs-CZ" altLang="cs-CZ" sz="800" b="1" dirty="0"/>
          </a:p>
          <a:p>
            <a:pPr marL="0" indent="0" eaLnBrk="1" hangingPunct="1">
              <a:lnSpc>
                <a:spcPct val="110000"/>
              </a:lnSpc>
              <a:buFontTx/>
              <a:buNone/>
            </a:pPr>
            <a:r>
              <a:rPr lang="cs-CZ" altLang="cs-CZ" sz="1800" b="1" dirty="0"/>
              <a:t>Magnetická deklinace</a:t>
            </a:r>
          </a:p>
          <a:p>
            <a:pPr marL="0" indent="0" eaLnBrk="1" hangingPunct="1">
              <a:buFontTx/>
              <a:buNone/>
            </a:pPr>
            <a:r>
              <a:rPr lang="cs-CZ" altLang="cs-CZ" sz="1800" dirty="0"/>
              <a:t>Úhlový rozdíl mezi směry zeměpisného </a:t>
            </a:r>
          </a:p>
          <a:p>
            <a:pPr marL="0" indent="0" eaLnBrk="1" hangingPunct="1">
              <a:buFontTx/>
              <a:buNone/>
            </a:pPr>
            <a:r>
              <a:rPr lang="cs-CZ" altLang="cs-CZ" sz="1800" dirty="0"/>
              <a:t>a magnetického severního pólu. V </a:t>
            </a:r>
          </a:p>
          <a:p>
            <a:pPr marL="0" indent="0" eaLnBrk="1" hangingPunct="1">
              <a:buFontTx/>
              <a:buNone/>
            </a:pPr>
            <a:r>
              <a:rPr lang="cs-CZ" altLang="cs-CZ" sz="1800" dirty="0"/>
              <a:t>současnosti je to pro naše území </a:t>
            </a:r>
          </a:p>
          <a:p>
            <a:pPr marL="0" indent="0" eaLnBrk="1" hangingPunct="1">
              <a:buFontTx/>
              <a:buNone/>
            </a:pPr>
            <a:r>
              <a:rPr lang="cs-CZ" altLang="cs-CZ" sz="1800" dirty="0"/>
              <a:t>zhruba 4° na východ s roční změnou </a:t>
            </a:r>
          </a:p>
          <a:p>
            <a:pPr marL="0" indent="0" eaLnBrk="1" hangingPunct="1">
              <a:buFontTx/>
              <a:buNone/>
            </a:pPr>
            <a:r>
              <a:rPr lang="cs-CZ" altLang="cs-CZ" sz="1800" dirty="0"/>
              <a:t>kolem +12</a:t>
            </a:r>
            <a:r>
              <a:rPr lang="en-US" altLang="cs-CZ" sz="1800" dirty="0"/>
              <a:t>’</a:t>
            </a:r>
            <a:r>
              <a:rPr lang="cs-CZ" altLang="cs-CZ" sz="1800" dirty="0"/>
              <a:t> (magnetka se odchyluje </a:t>
            </a:r>
          </a:p>
          <a:p>
            <a:pPr marL="0" indent="0" eaLnBrk="1" hangingPunct="1">
              <a:buFontTx/>
              <a:buNone/>
            </a:pPr>
            <a:r>
              <a:rPr lang="cs-CZ" altLang="cs-CZ" sz="1800" dirty="0"/>
              <a:t>severním ramenem k východu).</a:t>
            </a:r>
            <a:endParaRPr lang="cs-CZ" altLang="cs-CZ" sz="800" b="1" dirty="0"/>
          </a:p>
          <a:p>
            <a:pPr marL="0" indent="0" eaLnBrk="1" hangingPunct="1">
              <a:lnSpc>
                <a:spcPct val="110000"/>
              </a:lnSpc>
              <a:buFontTx/>
              <a:buNone/>
            </a:pPr>
            <a:r>
              <a:rPr lang="cs-CZ" altLang="cs-CZ" sz="1800" b="1" dirty="0"/>
              <a:t>Meridiánová konvergence</a:t>
            </a:r>
          </a:p>
          <a:p>
            <a:pPr marL="0" indent="0" eaLnBrk="1" hangingPunct="1">
              <a:buFontTx/>
              <a:buNone/>
            </a:pPr>
            <a:r>
              <a:rPr lang="cs-CZ" altLang="cs-CZ" sz="1800" dirty="0"/>
              <a:t>Úhel mezi obrazem místního </a:t>
            </a:r>
            <a:r>
              <a:rPr lang="cs-CZ" altLang="cs-CZ" sz="1800" dirty="0" err="1"/>
              <a:t>poledníka</a:t>
            </a:r>
            <a:endParaRPr lang="cs-CZ" altLang="cs-CZ" sz="1800" dirty="0"/>
          </a:p>
          <a:p>
            <a:pPr marL="0" indent="0" eaLnBrk="1" hangingPunct="1">
              <a:buFontTx/>
              <a:buNone/>
            </a:pPr>
            <a:r>
              <a:rPr lang="cs-CZ" altLang="cs-CZ" sz="1800" dirty="0"/>
              <a:t> a rovnoběžkou s osou X v určitém </a:t>
            </a:r>
          </a:p>
          <a:p>
            <a:pPr marL="0" indent="0" eaLnBrk="1" hangingPunct="1">
              <a:buFontTx/>
              <a:buNone/>
            </a:pPr>
            <a:r>
              <a:rPr lang="cs-CZ" altLang="cs-CZ" sz="1800" dirty="0"/>
              <a:t>bodě zobrazovací plochy. (v ČR až 10°)</a:t>
            </a:r>
          </a:p>
          <a:p>
            <a:pPr marL="0" indent="0">
              <a:buFont typeface="Wingdings" panose="05000000000000000000" pitchFamily="2" charset="2"/>
              <a:buNone/>
            </a:pPr>
            <a:endParaRPr lang="cs-CZ" altLang="cs-CZ" dirty="0"/>
          </a:p>
        </p:txBody>
      </p:sp>
      <p:pic>
        <p:nvPicPr>
          <p:cNvPr id="9220" name="Picture 2">
            <a:extLst>
              <a:ext uri="{FF2B5EF4-FFF2-40B4-BE49-F238E27FC236}">
                <a16:creationId xmlns:a16="http://schemas.microsoft.com/office/drawing/2014/main" id="{79F69B4F-38A5-4274-8B9A-225EE38236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6650"/>
          <a:stretch>
            <a:fillRect/>
          </a:stretch>
        </p:blipFill>
        <p:spPr bwMode="auto">
          <a:xfrm>
            <a:off x="5003800" y="3490913"/>
            <a:ext cx="4140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2" descr="http://im9.cz/iR/importprodukt-orig/cbd/cbd1e5cc398d882ebc01829ce66dff61.jpg">
            <a:extLst>
              <a:ext uri="{FF2B5EF4-FFF2-40B4-BE49-F238E27FC236}">
                <a16:creationId xmlns:a16="http://schemas.microsoft.com/office/drawing/2014/main" id="{E3C0317B-8385-4FB1-99AD-370B589EAB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2438" y="739775"/>
            <a:ext cx="2035175"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ázek 6">
            <a:extLst>
              <a:ext uri="{FF2B5EF4-FFF2-40B4-BE49-F238E27FC236}">
                <a16:creationId xmlns:a16="http://schemas.microsoft.com/office/drawing/2014/main" id="{8F90F534-7BA5-BC13-A91D-D48E4759F23A}"/>
              </a:ext>
            </a:extLst>
          </p:cNvPr>
          <p:cNvPicPr>
            <a:picLocks noChangeAspect="1"/>
          </p:cNvPicPr>
          <p:nvPr/>
        </p:nvPicPr>
        <p:blipFill>
          <a:blip r:embed="rId5"/>
          <a:stretch>
            <a:fillRect/>
          </a:stretch>
        </p:blipFill>
        <p:spPr>
          <a:xfrm>
            <a:off x="835597" y="6229379"/>
            <a:ext cx="3304604" cy="28413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Nadpis 1">
            <a:extLst>
              <a:ext uri="{FF2B5EF4-FFF2-40B4-BE49-F238E27FC236}">
                <a16:creationId xmlns:a16="http://schemas.microsoft.com/office/drawing/2014/main" id="{EA585F7D-BD8F-4391-BF24-9287780398A5}"/>
              </a:ext>
            </a:extLst>
          </p:cNvPr>
          <p:cNvSpPr>
            <a:spLocks noGrp="1"/>
          </p:cNvSpPr>
          <p:nvPr>
            <p:ph type="title"/>
          </p:nvPr>
        </p:nvSpPr>
        <p:spPr>
          <a:xfrm>
            <a:off x="304800" y="304800"/>
            <a:ext cx="8532813" cy="434975"/>
          </a:xfrm>
        </p:spPr>
        <p:txBody>
          <a:bodyPr/>
          <a:lstStyle/>
          <a:p>
            <a:r>
              <a:rPr lang="cs-CZ" altLang="cs-CZ"/>
              <a:t>Práce s mapou</a:t>
            </a:r>
          </a:p>
        </p:txBody>
      </p:sp>
      <p:sp>
        <p:nvSpPr>
          <p:cNvPr id="10243" name="Zástupný symbol pro obsah 2">
            <a:extLst>
              <a:ext uri="{FF2B5EF4-FFF2-40B4-BE49-F238E27FC236}">
                <a16:creationId xmlns:a16="http://schemas.microsoft.com/office/drawing/2014/main" id="{C0ABD9B9-6AA7-42C9-9E8F-F68FD5ACB805}"/>
              </a:ext>
            </a:extLst>
          </p:cNvPr>
          <p:cNvSpPr>
            <a:spLocks noGrp="1"/>
          </p:cNvSpPr>
          <p:nvPr>
            <p:ph idx="1"/>
          </p:nvPr>
        </p:nvSpPr>
        <p:spPr>
          <a:xfrm>
            <a:off x="304800" y="866775"/>
            <a:ext cx="8537575" cy="5646738"/>
          </a:xfrm>
        </p:spPr>
        <p:txBody>
          <a:bodyPr/>
          <a:lstStyle/>
          <a:p>
            <a:pPr marL="0" indent="0" eaLnBrk="1" hangingPunct="1">
              <a:lnSpc>
                <a:spcPct val="110000"/>
              </a:lnSpc>
              <a:buFontTx/>
              <a:buNone/>
            </a:pPr>
            <a:r>
              <a:rPr lang="cs-CZ" altLang="cs-CZ" sz="1800" b="1"/>
              <a:t>Určení srážky mapy</a:t>
            </a:r>
          </a:p>
          <a:p>
            <a:pPr marL="0" indent="0" eaLnBrk="1" hangingPunct="1">
              <a:lnSpc>
                <a:spcPct val="110000"/>
              </a:lnSpc>
              <a:buFontTx/>
              <a:buNone/>
            </a:pPr>
            <a:r>
              <a:rPr lang="cs-CZ" altLang="cs-CZ" sz="1800"/>
              <a:t>Papír se teplem sesychá a vlhkem roztahuje. Tato změna rozměru má vliv na délky a plochy odměřené či určené z mapy → oprava o srážku mapy.</a:t>
            </a:r>
          </a:p>
          <a:p>
            <a:pPr marL="0" indent="0" eaLnBrk="1" hangingPunct="1">
              <a:lnSpc>
                <a:spcPct val="110000"/>
              </a:lnSpc>
              <a:buFontTx/>
              <a:buNone/>
            </a:pPr>
            <a:endParaRPr lang="cs-CZ" altLang="cs-CZ" sz="800"/>
          </a:p>
          <a:p>
            <a:pPr marL="0" indent="0" eaLnBrk="1" hangingPunct="1">
              <a:lnSpc>
                <a:spcPct val="110000"/>
              </a:lnSpc>
              <a:buFontTx/>
              <a:buNone/>
            </a:pPr>
            <a:r>
              <a:rPr lang="cs-CZ" altLang="cs-CZ" sz="1800" b="1"/>
              <a:t>Délková srážka</a:t>
            </a:r>
          </a:p>
          <a:p>
            <a:pPr marL="0" indent="0" eaLnBrk="1" hangingPunct="1">
              <a:lnSpc>
                <a:spcPct val="110000"/>
              </a:lnSpc>
              <a:buFontTx/>
              <a:buNone/>
            </a:pPr>
            <a:r>
              <a:rPr lang="cs-CZ" altLang="cs-CZ" sz="1800"/>
              <a:t>Určuje se v procentech ve směru sekčních čar. Tím obdržíme dvě délkové srážky ve směrech souřadnicových os. Poté, odsouváme-li souřadnice z mapy, musíme odsunuté souřadnicové rozdíly opravit o určené délkové srážky v obou směrech.</a:t>
            </a:r>
          </a:p>
          <a:p>
            <a:pPr marL="0" indent="0" eaLnBrk="1" hangingPunct="1">
              <a:lnSpc>
                <a:spcPct val="110000"/>
              </a:lnSpc>
              <a:buFontTx/>
              <a:buNone/>
            </a:pPr>
            <a:endParaRPr lang="cs-CZ" altLang="cs-CZ" sz="800"/>
          </a:p>
          <a:p>
            <a:pPr marL="0" indent="0" eaLnBrk="1" hangingPunct="1">
              <a:lnSpc>
                <a:spcPct val="110000"/>
              </a:lnSpc>
              <a:buFontTx/>
              <a:buNone/>
            </a:pPr>
            <a:r>
              <a:rPr lang="cs-CZ" altLang="cs-CZ" sz="1800" b="1"/>
              <a:t>Plošná srážka</a:t>
            </a:r>
          </a:p>
          <a:p>
            <a:pPr marL="0" indent="0" eaLnBrk="1" hangingPunct="1">
              <a:lnSpc>
                <a:spcPct val="110000"/>
              </a:lnSpc>
              <a:buFontTx/>
              <a:buNone/>
            </a:pPr>
            <a:r>
              <a:rPr lang="cs-CZ" altLang="cs-CZ" sz="1800"/>
              <a:t>Nejprve se určí plošná srážka celého mapového listu jako rozdíl plochy,která má být, a plochy, která je. Potom se plošná srážka určované výměry vypočítá přímou úměrou.</a:t>
            </a:r>
          </a:p>
          <a:p>
            <a:pPr marL="0" indent="0" eaLnBrk="1" hangingPunct="1">
              <a:lnSpc>
                <a:spcPct val="110000"/>
              </a:lnSpc>
              <a:buFontTx/>
              <a:buNone/>
            </a:pPr>
            <a:endParaRPr lang="cs-CZ" altLang="cs-CZ" sz="800"/>
          </a:p>
          <a:p>
            <a:pPr marL="0" indent="0" eaLnBrk="1" hangingPunct="1">
              <a:lnSpc>
                <a:spcPct val="110000"/>
              </a:lnSpc>
              <a:buFontTx/>
              <a:buNone/>
            </a:pPr>
            <a:r>
              <a:rPr lang="cs-CZ" altLang="cs-CZ" sz="1800" b="1"/>
              <a:t>Určení výšky bodu</a:t>
            </a:r>
          </a:p>
          <a:p>
            <a:pPr marL="0" indent="0" eaLnBrk="1" hangingPunct="1">
              <a:lnSpc>
                <a:spcPct val="110000"/>
              </a:lnSpc>
              <a:buFontTx/>
              <a:buNone/>
            </a:pPr>
            <a:r>
              <a:rPr lang="cs-CZ" altLang="cs-CZ" sz="1800"/>
              <a:t>Nadmořská výška bodu, který leží na vrstevnici je dána výškou této vrstevnice. Výšky bodů, které leží mezi vrstevnicemi se určují interpolací.</a:t>
            </a:r>
          </a:p>
          <a:p>
            <a:pPr marL="0" indent="0" eaLnBrk="1" hangingPunct="1">
              <a:lnSpc>
                <a:spcPct val="110000"/>
              </a:lnSpc>
              <a:buFontTx/>
              <a:buNone/>
            </a:pPr>
            <a:endParaRPr lang="cs-CZ" altLang="cs-CZ" sz="1800"/>
          </a:p>
          <a:p>
            <a:pPr marL="0" indent="0">
              <a:buFont typeface="Wingdings" panose="05000000000000000000" pitchFamily="2" charset="2"/>
              <a:buNone/>
            </a:pPr>
            <a:endParaRPr lang="cs-CZ" altLang="cs-CZ"/>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Nadpis 1">
            <a:extLst>
              <a:ext uri="{FF2B5EF4-FFF2-40B4-BE49-F238E27FC236}">
                <a16:creationId xmlns:a16="http://schemas.microsoft.com/office/drawing/2014/main" id="{F5F783B1-F033-4F7F-BA96-1F005D9633AC}"/>
              </a:ext>
            </a:extLst>
          </p:cNvPr>
          <p:cNvSpPr>
            <a:spLocks noGrp="1"/>
          </p:cNvSpPr>
          <p:nvPr>
            <p:ph type="title"/>
          </p:nvPr>
        </p:nvSpPr>
        <p:spPr>
          <a:xfrm>
            <a:off x="304800" y="304800"/>
            <a:ext cx="8532813" cy="434975"/>
          </a:xfrm>
        </p:spPr>
        <p:txBody>
          <a:bodyPr/>
          <a:lstStyle/>
          <a:p>
            <a:r>
              <a:rPr lang="cs-CZ" altLang="cs-CZ"/>
              <a:t>Státní mapové dílo</a:t>
            </a:r>
          </a:p>
        </p:txBody>
      </p:sp>
      <p:sp>
        <p:nvSpPr>
          <p:cNvPr id="11267" name="Zástupný symbol pro obsah 2">
            <a:extLst>
              <a:ext uri="{FF2B5EF4-FFF2-40B4-BE49-F238E27FC236}">
                <a16:creationId xmlns:a16="http://schemas.microsoft.com/office/drawing/2014/main" id="{138E83D3-E7B3-42BD-8FD6-B83E955879A2}"/>
              </a:ext>
            </a:extLst>
          </p:cNvPr>
          <p:cNvSpPr>
            <a:spLocks noGrp="1"/>
          </p:cNvSpPr>
          <p:nvPr>
            <p:ph idx="1"/>
          </p:nvPr>
        </p:nvSpPr>
        <p:spPr>
          <a:xfrm>
            <a:off x="304800" y="866775"/>
            <a:ext cx="8672513" cy="5646738"/>
          </a:xfrm>
        </p:spPr>
        <p:txBody>
          <a:bodyPr/>
          <a:lstStyle/>
          <a:p>
            <a:pPr marL="0" indent="0" eaLnBrk="1" hangingPunct="1">
              <a:lnSpc>
                <a:spcPct val="110000"/>
              </a:lnSpc>
              <a:buFont typeface="Wingdings" panose="05000000000000000000" pitchFamily="2" charset="2"/>
              <a:buNone/>
              <a:defRPr/>
            </a:pPr>
            <a:r>
              <a:rPr lang="cs-CZ" sz="1800" dirty="0"/>
              <a:t>Mapování i údržba map je </a:t>
            </a:r>
            <a:r>
              <a:rPr lang="cs-CZ" sz="1800" dirty="0">
                <a:solidFill>
                  <a:srgbClr val="FF0000"/>
                </a:solidFill>
              </a:rPr>
              <a:t>řízeno státem </a:t>
            </a:r>
            <a:r>
              <a:rPr lang="cs-CZ" sz="1800" dirty="0">
                <a:latin typeface="Times New Roman" pitchFamily="18" charset="0"/>
                <a:sym typeface="Symbol" pitchFamily="18" charset="2"/>
              </a:rPr>
              <a:t></a:t>
            </a:r>
            <a:r>
              <a:rPr lang="cs-CZ" sz="1800" dirty="0"/>
              <a:t> zajišťuje </a:t>
            </a:r>
            <a:r>
              <a:rPr lang="cs-CZ" sz="1800" dirty="0">
                <a:solidFill>
                  <a:srgbClr val="FF0000"/>
                </a:solidFill>
              </a:rPr>
              <a:t>ČÚZK</a:t>
            </a:r>
            <a:r>
              <a:rPr lang="cs-CZ" sz="1800" dirty="0"/>
              <a:t> (Český úřad zeměměřický a katastrální). Mapy jsou k dispozici často ve dvojím vyhotovení – analogová (stará), digitální (aktualizovaná, přepracovaná). V některých případech se ovšem jedná o zpracování předchozích analogových podkladů (rastrová mapa). </a:t>
            </a:r>
          </a:p>
          <a:p>
            <a:pPr marL="0" indent="0" eaLnBrk="1" hangingPunct="1">
              <a:lnSpc>
                <a:spcPct val="110000"/>
              </a:lnSpc>
              <a:buFontTx/>
              <a:buNone/>
              <a:defRPr/>
            </a:pPr>
            <a:endParaRPr lang="cs-CZ" sz="800" dirty="0"/>
          </a:p>
          <a:p>
            <a:pPr marL="0" indent="0" eaLnBrk="1" hangingPunct="1">
              <a:lnSpc>
                <a:spcPct val="110000"/>
              </a:lnSpc>
              <a:buFontTx/>
              <a:buNone/>
              <a:defRPr/>
            </a:pPr>
            <a:r>
              <a:rPr lang="cs-CZ" sz="1800" dirty="0">
                <a:hlinkClick r:id="rId2"/>
              </a:rPr>
              <a:t>www.cuzk.cz</a:t>
            </a:r>
            <a:r>
              <a:rPr lang="cs-CZ" sz="1800" dirty="0"/>
              <a:t> – sortiment map, kde je lze získat, za kolik.</a:t>
            </a:r>
          </a:p>
          <a:p>
            <a:pPr marL="0" indent="0" eaLnBrk="1" hangingPunct="1">
              <a:lnSpc>
                <a:spcPct val="110000"/>
              </a:lnSpc>
              <a:buFontTx/>
              <a:buNone/>
              <a:defRPr/>
            </a:pPr>
            <a:endParaRPr lang="cs-CZ" sz="800" dirty="0"/>
          </a:p>
          <a:p>
            <a:pPr marL="0" indent="0" eaLnBrk="1" hangingPunct="1">
              <a:lnSpc>
                <a:spcPct val="110000"/>
              </a:lnSpc>
              <a:buFont typeface="Wingdings" panose="05000000000000000000" pitchFamily="2" charset="2"/>
              <a:buNone/>
              <a:defRPr/>
            </a:pPr>
            <a:r>
              <a:rPr lang="cs-CZ" sz="1800" b="1" dirty="0"/>
              <a:t>Základní státní mapové dílo dle nařízení vlády 159/2023 Sb.</a:t>
            </a:r>
            <a:endParaRPr lang="cs-CZ" sz="800" b="1" dirty="0"/>
          </a:p>
          <a:p>
            <a:pPr eaLnBrk="1" hangingPunct="1">
              <a:lnSpc>
                <a:spcPct val="110000"/>
              </a:lnSpc>
              <a:buFont typeface="Wingdings" panose="05000000000000000000" pitchFamily="2" charset="2"/>
              <a:buChar char="Ø"/>
              <a:defRPr/>
            </a:pPr>
            <a:r>
              <a:rPr lang="cs-CZ" sz="1800" dirty="0"/>
              <a:t>Základní topografická mapa ČR 1:5 000, 1:10 000, 1:25 000, 1:50 000,</a:t>
            </a:r>
            <a:br>
              <a:rPr lang="cs-CZ" sz="1800" dirty="0"/>
            </a:br>
            <a:r>
              <a:rPr lang="cs-CZ" sz="1800" dirty="0"/>
              <a:t>1:100 000, 1:250 000 zobrazená v JTSK </a:t>
            </a:r>
          </a:p>
          <a:p>
            <a:pPr eaLnBrk="1" hangingPunct="1">
              <a:lnSpc>
                <a:spcPct val="110000"/>
              </a:lnSpc>
              <a:buFont typeface="Wingdings" panose="05000000000000000000" pitchFamily="2" charset="2"/>
              <a:buChar char="Ø"/>
              <a:defRPr/>
            </a:pPr>
            <a:r>
              <a:rPr lang="cs-CZ" sz="1800" dirty="0"/>
              <a:t>Základní topografická mapa ČR 1:10 000, 1:25 000, 1:50 000, 1:100 000, </a:t>
            </a:r>
            <a:br>
              <a:rPr lang="cs-CZ" sz="1800" dirty="0"/>
            </a:br>
            <a:r>
              <a:rPr lang="cs-CZ" sz="1800" dirty="0"/>
              <a:t>1:250 000 zobrazená v ETRS 1989 v zobrazení UTM</a:t>
            </a:r>
          </a:p>
          <a:p>
            <a:pPr eaLnBrk="1" hangingPunct="1">
              <a:lnSpc>
                <a:spcPct val="110000"/>
              </a:lnSpc>
              <a:buFont typeface="Wingdings" panose="05000000000000000000" pitchFamily="2" charset="2"/>
              <a:buChar char="Ø"/>
              <a:defRPr/>
            </a:pPr>
            <a:r>
              <a:rPr lang="cs-CZ" sz="1800" dirty="0"/>
              <a:t>Mapa ČR 1:500 000</a:t>
            </a:r>
          </a:p>
          <a:p>
            <a:pPr eaLnBrk="1" hangingPunct="1">
              <a:lnSpc>
                <a:spcPct val="110000"/>
              </a:lnSpc>
              <a:buFont typeface="Wingdings" panose="05000000000000000000" pitchFamily="2" charset="2"/>
              <a:buChar char="Ø"/>
              <a:defRPr/>
            </a:pPr>
            <a:r>
              <a:rPr lang="cs-CZ" sz="1800" dirty="0"/>
              <a:t>Vojenská topografická mapa ČR 1:25 000, 1:50 000, 1:100 000, 1:250 000</a:t>
            </a:r>
          </a:p>
          <a:p>
            <a:pPr eaLnBrk="1" hangingPunct="1">
              <a:lnSpc>
                <a:spcPct val="110000"/>
              </a:lnSpc>
              <a:buFont typeface="Wingdings" panose="05000000000000000000" pitchFamily="2" charset="2"/>
              <a:buChar char="Ø"/>
              <a:defRPr/>
            </a:pPr>
            <a:r>
              <a:rPr lang="cs-CZ" sz="1800" dirty="0"/>
              <a:t>Vojenská mapa ČR 1:500 000, 1:1 000 000</a:t>
            </a:r>
          </a:p>
          <a:p>
            <a:pPr marL="0" indent="0" eaLnBrk="1" hangingPunct="1">
              <a:lnSpc>
                <a:spcPct val="110000"/>
              </a:lnSpc>
              <a:buNone/>
              <a:defRPr/>
            </a:pPr>
            <a:endParaRPr lang="cs-CZ" sz="600" dirty="0"/>
          </a:p>
          <a:p>
            <a:pPr marL="0" indent="0" eaLnBrk="1" hangingPunct="1">
              <a:lnSpc>
                <a:spcPct val="110000"/>
              </a:lnSpc>
              <a:buNone/>
              <a:defRPr/>
            </a:pPr>
            <a:r>
              <a:rPr lang="cs-CZ" sz="1800" dirty="0"/>
              <a:t>Dále tematická mapová díla pro orgány veřejné zprávy – </a:t>
            </a:r>
            <a:r>
              <a:rPr lang="cs-CZ" sz="1800" b="1" dirty="0"/>
              <a:t>katastrální mapa</a:t>
            </a:r>
          </a:p>
          <a:p>
            <a:pPr marL="0" indent="0" eaLnBrk="1" hangingPunct="1">
              <a:lnSpc>
                <a:spcPct val="110000"/>
              </a:lnSpc>
              <a:buNone/>
              <a:defRPr/>
            </a:pPr>
            <a:endParaRPr lang="cs-CZ" sz="1800" dirty="0"/>
          </a:p>
          <a:p>
            <a:pPr marL="0" indent="0">
              <a:buFont typeface="Wingdings" panose="05000000000000000000" pitchFamily="2" charset="2"/>
              <a:buNone/>
              <a:defRPr/>
            </a:pPr>
            <a:endParaRPr lang="cs-CZ" sz="18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Nadpis 1">
            <a:extLst>
              <a:ext uri="{FF2B5EF4-FFF2-40B4-BE49-F238E27FC236}">
                <a16:creationId xmlns:a16="http://schemas.microsoft.com/office/drawing/2014/main" id="{F5F783B1-F033-4F7F-BA96-1F005D9633AC}"/>
              </a:ext>
            </a:extLst>
          </p:cNvPr>
          <p:cNvSpPr>
            <a:spLocks noGrp="1"/>
          </p:cNvSpPr>
          <p:nvPr>
            <p:ph type="title"/>
          </p:nvPr>
        </p:nvSpPr>
        <p:spPr>
          <a:xfrm>
            <a:off x="304800" y="304800"/>
            <a:ext cx="8532813" cy="434975"/>
          </a:xfrm>
        </p:spPr>
        <p:txBody>
          <a:bodyPr/>
          <a:lstStyle/>
          <a:p>
            <a:r>
              <a:rPr lang="cs-CZ" altLang="cs-CZ" dirty="0"/>
              <a:t>Databáze geodetických a geografických údajů</a:t>
            </a:r>
          </a:p>
        </p:txBody>
      </p:sp>
      <p:sp>
        <p:nvSpPr>
          <p:cNvPr id="11267" name="Zástupný symbol pro obsah 2">
            <a:extLst>
              <a:ext uri="{FF2B5EF4-FFF2-40B4-BE49-F238E27FC236}">
                <a16:creationId xmlns:a16="http://schemas.microsoft.com/office/drawing/2014/main" id="{138E83D3-E7B3-42BD-8FD6-B83E955879A2}"/>
              </a:ext>
            </a:extLst>
          </p:cNvPr>
          <p:cNvSpPr>
            <a:spLocks noGrp="1"/>
          </p:cNvSpPr>
          <p:nvPr>
            <p:ph idx="1"/>
          </p:nvPr>
        </p:nvSpPr>
        <p:spPr>
          <a:xfrm>
            <a:off x="304800" y="866775"/>
            <a:ext cx="8672513" cy="5646738"/>
          </a:xfrm>
        </p:spPr>
        <p:txBody>
          <a:bodyPr/>
          <a:lstStyle/>
          <a:p>
            <a:pPr marL="0" indent="0" eaLnBrk="1" hangingPunct="1">
              <a:lnSpc>
                <a:spcPct val="110000"/>
              </a:lnSpc>
              <a:buFont typeface="Wingdings" panose="05000000000000000000" pitchFamily="2" charset="2"/>
              <a:buNone/>
              <a:defRPr/>
            </a:pPr>
            <a:r>
              <a:rPr lang="cs-CZ" sz="1800" dirty="0"/>
              <a:t>Dle NV č. 159/2023 – o stanovení geodetických referenčních systémů závazných na celém území ČR, databází geodetických a geografických údajů a státních mapových děl vytvářených pro celé území ČR a zásadách jejich používání.</a:t>
            </a:r>
          </a:p>
          <a:p>
            <a:pPr marL="0" indent="0" eaLnBrk="1" hangingPunct="1">
              <a:lnSpc>
                <a:spcPct val="110000"/>
              </a:lnSpc>
              <a:buFont typeface="Wingdings" panose="05000000000000000000" pitchFamily="2" charset="2"/>
              <a:buNone/>
              <a:defRPr/>
            </a:pPr>
            <a:endParaRPr lang="cs-CZ" sz="1800" dirty="0"/>
          </a:p>
          <a:p>
            <a:pPr marL="0" indent="0" eaLnBrk="1" hangingPunct="1">
              <a:lnSpc>
                <a:spcPct val="110000"/>
              </a:lnSpc>
              <a:buFont typeface="Wingdings" panose="05000000000000000000" pitchFamily="2" charset="2"/>
              <a:buNone/>
              <a:defRPr/>
            </a:pPr>
            <a:r>
              <a:rPr lang="cs-CZ" sz="1800" dirty="0"/>
              <a:t>Databázemi geodetických údajů jsou:</a:t>
            </a:r>
          </a:p>
          <a:p>
            <a:pPr eaLnBrk="1" hangingPunct="1">
              <a:lnSpc>
                <a:spcPct val="110000"/>
              </a:lnSpc>
              <a:buFont typeface="Wingdings" panose="05000000000000000000" pitchFamily="2" charset="2"/>
              <a:buAutoNum type="arabicParenR"/>
              <a:defRPr/>
            </a:pPr>
            <a:r>
              <a:rPr lang="cs-CZ" sz="1800" dirty="0"/>
              <a:t>Databáze bodových polí</a:t>
            </a:r>
          </a:p>
          <a:p>
            <a:pPr eaLnBrk="1" hangingPunct="1">
              <a:lnSpc>
                <a:spcPct val="110000"/>
              </a:lnSpc>
              <a:buFont typeface="Wingdings" panose="05000000000000000000" pitchFamily="2" charset="2"/>
              <a:buAutoNum type="arabicParenR"/>
              <a:defRPr/>
            </a:pPr>
            <a:r>
              <a:rPr lang="cs-CZ" sz="1800" dirty="0"/>
              <a:t>Databáze státní sítě permanentních stanic pro přesné určování polohy</a:t>
            </a:r>
          </a:p>
          <a:p>
            <a:pPr marL="0" indent="0">
              <a:buFont typeface="Wingdings" panose="05000000000000000000" pitchFamily="2" charset="2"/>
              <a:buNone/>
              <a:defRPr/>
            </a:pPr>
            <a:endParaRPr lang="cs-CZ" sz="1800" dirty="0"/>
          </a:p>
          <a:p>
            <a:pPr marL="0" indent="0">
              <a:buFont typeface="Wingdings" panose="05000000000000000000" pitchFamily="2" charset="2"/>
              <a:buNone/>
              <a:defRPr/>
            </a:pPr>
            <a:r>
              <a:rPr lang="cs-CZ" sz="1800" dirty="0"/>
              <a:t>Databázemi geografických údajů jsou:</a:t>
            </a:r>
          </a:p>
          <a:p>
            <a:pPr>
              <a:buFont typeface="Wingdings" panose="05000000000000000000" pitchFamily="2" charset="2"/>
              <a:buAutoNum type="arabicParenR"/>
              <a:defRPr/>
            </a:pPr>
            <a:r>
              <a:rPr lang="cs-CZ" sz="1800" dirty="0"/>
              <a:t>Základní báze geografických dat ČR</a:t>
            </a:r>
          </a:p>
          <a:p>
            <a:pPr>
              <a:buFont typeface="Wingdings" panose="05000000000000000000" pitchFamily="2" charset="2"/>
              <a:buAutoNum type="arabicParenR"/>
              <a:defRPr/>
            </a:pPr>
            <a:r>
              <a:rPr lang="cs-CZ" sz="1800" dirty="0"/>
              <a:t>Databáze geografického názvosloví</a:t>
            </a:r>
          </a:p>
          <a:p>
            <a:pPr>
              <a:buFont typeface="Wingdings" panose="05000000000000000000" pitchFamily="2" charset="2"/>
              <a:buAutoNum type="arabicParenR"/>
              <a:defRPr/>
            </a:pPr>
            <a:r>
              <a:rPr lang="cs-CZ" sz="1800" dirty="0"/>
              <a:t>Ortofoto ČR</a:t>
            </a:r>
          </a:p>
          <a:p>
            <a:pPr>
              <a:buFont typeface="Wingdings" panose="05000000000000000000" pitchFamily="2" charset="2"/>
              <a:buAutoNum type="arabicParenR"/>
              <a:defRPr/>
            </a:pPr>
            <a:r>
              <a:rPr lang="cs-CZ" sz="1800" dirty="0"/>
              <a:t>Vojenský model území</a:t>
            </a:r>
          </a:p>
        </p:txBody>
      </p:sp>
    </p:spTree>
    <p:extLst>
      <p:ext uri="{BB962C8B-B14F-4D97-AF65-F5344CB8AC3E}">
        <p14:creationId xmlns:p14="http://schemas.microsoft.com/office/powerpoint/2010/main" val="27283009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Nadpis 1">
            <a:extLst>
              <a:ext uri="{FF2B5EF4-FFF2-40B4-BE49-F238E27FC236}">
                <a16:creationId xmlns:a16="http://schemas.microsoft.com/office/drawing/2014/main" id="{3AF5672B-2213-4A22-AB97-0AE672E7AA81}"/>
              </a:ext>
            </a:extLst>
          </p:cNvPr>
          <p:cNvSpPr>
            <a:spLocks noGrp="1"/>
          </p:cNvSpPr>
          <p:nvPr>
            <p:ph type="title"/>
          </p:nvPr>
        </p:nvSpPr>
        <p:spPr>
          <a:xfrm>
            <a:off x="304800" y="304800"/>
            <a:ext cx="8532813" cy="434975"/>
          </a:xfrm>
        </p:spPr>
        <p:txBody>
          <a:bodyPr/>
          <a:lstStyle/>
          <a:p>
            <a:r>
              <a:rPr lang="cs-CZ" altLang="cs-CZ"/>
              <a:t>ZABAGED</a:t>
            </a:r>
          </a:p>
        </p:txBody>
      </p:sp>
      <p:sp>
        <p:nvSpPr>
          <p:cNvPr id="3" name="Zástupný symbol pro obsah 2">
            <a:extLst>
              <a:ext uri="{FF2B5EF4-FFF2-40B4-BE49-F238E27FC236}">
                <a16:creationId xmlns:a16="http://schemas.microsoft.com/office/drawing/2014/main" id="{06B9CC28-0F26-41FC-8C9A-01939E6756C8}"/>
              </a:ext>
            </a:extLst>
          </p:cNvPr>
          <p:cNvSpPr>
            <a:spLocks noGrp="1"/>
          </p:cNvSpPr>
          <p:nvPr>
            <p:ph idx="1"/>
          </p:nvPr>
        </p:nvSpPr>
        <p:spPr>
          <a:xfrm>
            <a:off x="304800" y="855663"/>
            <a:ext cx="8537575" cy="5657850"/>
          </a:xfrm>
        </p:spPr>
        <p:txBody>
          <a:bodyPr/>
          <a:lstStyle/>
          <a:p>
            <a:pPr>
              <a:buFont typeface="Wingdings" panose="05000000000000000000" pitchFamily="2" charset="2"/>
              <a:buChar char="Ø"/>
              <a:defRPr/>
            </a:pPr>
            <a:r>
              <a:rPr lang="cs-CZ" dirty="0">
                <a:solidFill>
                  <a:srgbClr val="FF0000"/>
                </a:solidFill>
              </a:rPr>
              <a:t>Zá</a:t>
            </a:r>
            <a:r>
              <a:rPr lang="cs-CZ" dirty="0"/>
              <a:t>kladní </a:t>
            </a:r>
            <a:r>
              <a:rPr lang="cs-CZ" dirty="0">
                <a:solidFill>
                  <a:srgbClr val="FF0000"/>
                </a:solidFill>
              </a:rPr>
              <a:t>bá</a:t>
            </a:r>
            <a:r>
              <a:rPr lang="cs-CZ" dirty="0"/>
              <a:t>ze </a:t>
            </a:r>
            <a:r>
              <a:rPr lang="cs-CZ" dirty="0">
                <a:solidFill>
                  <a:srgbClr val="FF0000"/>
                </a:solidFill>
              </a:rPr>
              <a:t>ge</a:t>
            </a:r>
            <a:r>
              <a:rPr lang="cs-CZ" dirty="0"/>
              <a:t>ografických </a:t>
            </a:r>
            <a:r>
              <a:rPr lang="cs-CZ" dirty="0">
                <a:solidFill>
                  <a:srgbClr val="FF0000"/>
                </a:solidFill>
              </a:rPr>
              <a:t>d</a:t>
            </a:r>
            <a:r>
              <a:rPr lang="cs-CZ" dirty="0"/>
              <a:t>at (1995 -2004, aktualizace každých 5 let)</a:t>
            </a:r>
          </a:p>
          <a:p>
            <a:pPr>
              <a:buFont typeface="Wingdings" panose="05000000000000000000" pitchFamily="2" charset="2"/>
              <a:buChar char="Ø"/>
              <a:defRPr/>
            </a:pPr>
            <a:r>
              <a:rPr lang="cs-CZ" dirty="0"/>
              <a:t>Průběžná aktualizace vybraných objektů 1-4 x ročně. </a:t>
            </a:r>
          </a:p>
          <a:p>
            <a:pPr>
              <a:buFont typeface="Wingdings" panose="05000000000000000000" pitchFamily="2" charset="2"/>
              <a:buChar char="Ø"/>
              <a:defRPr/>
            </a:pPr>
            <a:r>
              <a:rPr lang="cs-CZ" dirty="0"/>
              <a:t>Polohopis a výškopis ve vektorové formě na úrovni ZM 1 : 10 000</a:t>
            </a:r>
          </a:p>
          <a:p>
            <a:pPr>
              <a:buFont typeface="Wingdings" panose="05000000000000000000" pitchFamily="2" charset="2"/>
              <a:buChar char="Ø"/>
              <a:defRPr/>
            </a:pPr>
            <a:r>
              <a:rPr lang="cs-CZ" dirty="0"/>
              <a:t>Digitální topografický model území ČR</a:t>
            </a:r>
          </a:p>
          <a:p>
            <a:pPr>
              <a:buFont typeface="Wingdings" panose="05000000000000000000" pitchFamily="2" charset="2"/>
              <a:buChar char="Ø"/>
              <a:defRPr/>
            </a:pPr>
            <a:r>
              <a:rPr lang="cs-CZ" dirty="0"/>
              <a:t>Souřadnicový systém S-JTSK a výškový Bpv</a:t>
            </a:r>
          </a:p>
          <a:p>
            <a:pPr>
              <a:buFont typeface="Wingdings" panose="05000000000000000000" pitchFamily="2" charset="2"/>
              <a:buChar char="Ø"/>
              <a:defRPr/>
            </a:pPr>
            <a:r>
              <a:rPr lang="cs-CZ" dirty="0"/>
              <a:t>Má charakter GIS (bezešvý model pro distribuci map)</a:t>
            </a:r>
          </a:p>
          <a:p>
            <a:pPr>
              <a:buFont typeface="Wingdings" panose="05000000000000000000" pitchFamily="2" charset="2"/>
              <a:buChar char="Ø"/>
              <a:defRPr/>
            </a:pPr>
            <a:r>
              <a:rPr lang="cs-CZ" dirty="0"/>
              <a:t>Vektorová složka s topografickými relacemi objektů</a:t>
            </a:r>
          </a:p>
          <a:p>
            <a:pPr>
              <a:buFont typeface="Wingdings" panose="05000000000000000000" pitchFamily="2" charset="2"/>
              <a:buChar char="Ø"/>
              <a:defRPr/>
            </a:pPr>
            <a:r>
              <a:rPr lang="cs-CZ" dirty="0"/>
              <a:t>Atributová složka obsahující popisy a další informace o objektech</a:t>
            </a:r>
          </a:p>
          <a:p>
            <a:pPr>
              <a:buFont typeface="Wingdings" panose="05000000000000000000" pitchFamily="2" charset="2"/>
              <a:buChar char="Ø"/>
              <a:defRPr/>
            </a:pPr>
            <a:r>
              <a:rPr lang="cs-CZ" dirty="0"/>
              <a:t>Propojení s některými databázemi odborných správců (vodstvo, komunikace)</a:t>
            </a:r>
          </a:p>
          <a:p>
            <a:pPr>
              <a:buFont typeface="Wingdings" panose="05000000000000000000" pitchFamily="2" charset="2"/>
              <a:buChar char="Ø"/>
              <a:defRPr/>
            </a:pPr>
            <a:r>
              <a:rPr lang="cs-CZ" dirty="0"/>
              <a:t>Výškopisná složka je vybavena vektorovým souborem vrstevnic</a:t>
            </a:r>
          </a:p>
          <a:p>
            <a:pPr>
              <a:buFont typeface="Wingdings" panose="05000000000000000000" pitchFamily="2" charset="2"/>
              <a:buChar char="Ø"/>
              <a:defRPr/>
            </a:pPr>
            <a:r>
              <a:rPr lang="cs-CZ" dirty="0"/>
              <a:t>Možnost vytvářet účelově digitální model terénu</a:t>
            </a:r>
          </a:p>
          <a:p>
            <a:pPr marL="0" indent="0">
              <a:buFont typeface="Wingdings" panose="05000000000000000000" pitchFamily="2" charset="2"/>
              <a:buNone/>
              <a:defRPr/>
            </a:pPr>
            <a:endParaRPr lang="cs-CZ" sz="800" dirty="0"/>
          </a:p>
          <a:p>
            <a:pPr marL="0" indent="0">
              <a:buFont typeface="Wingdings" panose="05000000000000000000" pitchFamily="2" charset="2"/>
              <a:buNone/>
              <a:defRPr/>
            </a:pPr>
            <a:r>
              <a:rPr lang="cs-CZ" dirty="0"/>
              <a:t>ZABAGED® je hlavním datovým zdrojem pro tvorbu základních topografických map ČR měřítek 1:5 000 až 1:100 000. Dále je využívána jako základní vrstva v geografických informačních systémech (GIS), zejména v informačních systémech veřejné správy.</a:t>
            </a:r>
          </a:p>
          <a:p>
            <a:pPr marL="0" indent="0">
              <a:buFont typeface="Wingdings" panose="05000000000000000000" pitchFamily="2" charset="2"/>
              <a:buNone/>
              <a:defRPr/>
            </a:pPr>
            <a:endParaRPr lang="cs-CZ" dirty="0"/>
          </a:p>
          <a:p>
            <a:pPr marL="0" indent="0">
              <a:buFont typeface="Wingdings" panose="05000000000000000000" pitchFamily="2" charset="2"/>
              <a:buNone/>
              <a:defRPr/>
            </a:pPr>
            <a:r>
              <a:rPr lang="cs-CZ" sz="1600" dirty="0"/>
              <a:t>Správcem a poskytovatelem dat ZABAGED® je ZEMĚMĚŘICKÝ ÚŘAD. </a:t>
            </a:r>
            <a:r>
              <a:rPr lang="cs-CZ" dirty="0"/>
              <a:t>Data jsou poskytována bezplatně jako otevřená data prostřednictvím stahovacích služeb ATOM a WFS.</a:t>
            </a:r>
          </a:p>
          <a:p>
            <a:pPr marL="0" indent="0">
              <a:buFont typeface="Wingdings" panose="05000000000000000000" pitchFamily="2" charset="2"/>
              <a:buNone/>
              <a:defRPr/>
            </a:pPr>
            <a:endParaRPr lang="cs-CZ" sz="800" dirty="0"/>
          </a:p>
          <a:p>
            <a:pPr marL="0" indent="0">
              <a:buFont typeface="Wingdings" panose="05000000000000000000" pitchFamily="2" charset="2"/>
              <a:buNone/>
              <a:defRPr/>
            </a:pPr>
            <a:endParaRPr lang="cs-CZ" sz="800" dirty="0"/>
          </a:p>
        </p:txBody>
      </p:sp>
    </p:spTree>
    <p:extLst>
      <p:ext uri="{BB962C8B-B14F-4D97-AF65-F5344CB8AC3E}">
        <p14:creationId xmlns:p14="http://schemas.microsoft.com/office/powerpoint/2010/main" val="33636345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Nadpis 1">
            <a:extLst>
              <a:ext uri="{FF2B5EF4-FFF2-40B4-BE49-F238E27FC236}">
                <a16:creationId xmlns:a16="http://schemas.microsoft.com/office/drawing/2014/main" id="{3AF5672B-2213-4A22-AB97-0AE672E7AA81}"/>
              </a:ext>
            </a:extLst>
          </p:cNvPr>
          <p:cNvSpPr>
            <a:spLocks noGrp="1"/>
          </p:cNvSpPr>
          <p:nvPr>
            <p:ph type="title"/>
          </p:nvPr>
        </p:nvSpPr>
        <p:spPr>
          <a:xfrm>
            <a:off x="304800" y="304800"/>
            <a:ext cx="8532813" cy="434975"/>
          </a:xfrm>
        </p:spPr>
        <p:txBody>
          <a:bodyPr/>
          <a:lstStyle/>
          <a:p>
            <a:r>
              <a:rPr lang="cs-CZ" altLang="cs-CZ"/>
              <a:t>ZABAGED</a:t>
            </a:r>
          </a:p>
        </p:txBody>
      </p:sp>
      <p:sp>
        <p:nvSpPr>
          <p:cNvPr id="3" name="Zástupný symbol pro obsah 2">
            <a:extLst>
              <a:ext uri="{FF2B5EF4-FFF2-40B4-BE49-F238E27FC236}">
                <a16:creationId xmlns:a16="http://schemas.microsoft.com/office/drawing/2014/main" id="{06B9CC28-0F26-41FC-8C9A-01939E6756C8}"/>
              </a:ext>
            </a:extLst>
          </p:cNvPr>
          <p:cNvSpPr>
            <a:spLocks noGrp="1"/>
          </p:cNvSpPr>
          <p:nvPr>
            <p:ph idx="1"/>
          </p:nvPr>
        </p:nvSpPr>
        <p:spPr>
          <a:xfrm>
            <a:off x="304800" y="855663"/>
            <a:ext cx="8537575" cy="5657850"/>
          </a:xfrm>
        </p:spPr>
        <p:txBody>
          <a:bodyPr/>
          <a:lstStyle/>
          <a:p>
            <a:pPr marL="0" indent="0">
              <a:buNone/>
              <a:defRPr/>
            </a:pPr>
            <a:r>
              <a:rPr lang="cs-CZ" sz="1800" dirty="0"/>
              <a:t>Polohopisná část ZABAGED® obsahuje dvourozměrně vedené (2D) prostorové informace a popisné informace o sídlech, komunikacích, rozvodných sítích a produktovodech, vodstvu, územních jednotkách a chráněných územích, vegetaci a povrchu, terénním reliéfu.</a:t>
            </a:r>
          </a:p>
        </p:txBody>
      </p:sp>
      <p:pic>
        <p:nvPicPr>
          <p:cNvPr id="4" name="Obrázek 3">
            <a:extLst>
              <a:ext uri="{FF2B5EF4-FFF2-40B4-BE49-F238E27FC236}">
                <a16:creationId xmlns:a16="http://schemas.microsoft.com/office/drawing/2014/main" id="{BEBD3768-D8F0-E765-9FFB-38200E3D058D}"/>
              </a:ext>
            </a:extLst>
          </p:cNvPr>
          <p:cNvPicPr>
            <a:picLocks noChangeAspect="1"/>
          </p:cNvPicPr>
          <p:nvPr/>
        </p:nvPicPr>
        <p:blipFill>
          <a:blip r:embed="rId2"/>
          <a:stretch>
            <a:fillRect/>
          </a:stretch>
        </p:blipFill>
        <p:spPr>
          <a:xfrm>
            <a:off x="434502" y="2146633"/>
            <a:ext cx="8111197" cy="4150405"/>
          </a:xfrm>
          <a:prstGeom prst="rect">
            <a:avLst/>
          </a:prstGeom>
        </p:spPr>
      </p:pic>
    </p:spTree>
    <p:extLst>
      <p:ext uri="{BB962C8B-B14F-4D97-AF65-F5344CB8AC3E}">
        <p14:creationId xmlns:p14="http://schemas.microsoft.com/office/powerpoint/2010/main" val="41513986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Nadpis 1">
            <a:extLst>
              <a:ext uri="{FF2B5EF4-FFF2-40B4-BE49-F238E27FC236}">
                <a16:creationId xmlns:a16="http://schemas.microsoft.com/office/drawing/2014/main" id="{56752F1C-FE59-4769-93E3-C63D32A0979A}"/>
              </a:ext>
            </a:extLst>
          </p:cNvPr>
          <p:cNvSpPr>
            <a:spLocks noGrp="1"/>
          </p:cNvSpPr>
          <p:nvPr>
            <p:ph type="title"/>
          </p:nvPr>
        </p:nvSpPr>
        <p:spPr>
          <a:xfrm>
            <a:off x="304800" y="304800"/>
            <a:ext cx="8532813" cy="434975"/>
          </a:xfrm>
        </p:spPr>
        <p:txBody>
          <a:bodyPr/>
          <a:lstStyle/>
          <a:p>
            <a:r>
              <a:rPr lang="cs-CZ" altLang="cs-CZ"/>
              <a:t>Globální navigační satelitní systémy (GNSS)</a:t>
            </a:r>
          </a:p>
        </p:txBody>
      </p:sp>
      <p:sp>
        <p:nvSpPr>
          <p:cNvPr id="4099" name="Zástupný symbol pro obsah 2">
            <a:extLst>
              <a:ext uri="{FF2B5EF4-FFF2-40B4-BE49-F238E27FC236}">
                <a16:creationId xmlns:a16="http://schemas.microsoft.com/office/drawing/2014/main" id="{CD0B7EBC-8C26-477D-A417-A053510D6FC6}"/>
              </a:ext>
            </a:extLst>
          </p:cNvPr>
          <p:cNvSpPr>
            <a:spLocks noGrp="1"/>
          </p:cNvSpPr>
          <p:nvPr>
            <p:ph idx="1"/>
          </p:nvPr>
        </p:nvSpPr>
        <p:spPr>
          <a:xfrm>
            <a:off x="304800" y="895350"/>
            <a:ext cx="8537575" cy="5618163"/>
          </a:xfrm>
        </p:spPr>
        <p:txBody>
          <a:bodyPr/>
          <a:lstStyle/>
          <a:p>
            <a:pPr>
              <a:buFont typeface="Wingdings" panose="05000000000000000000" pitchFamily="2" charset="2"/>
              <a:buChar char="Ø"/>
              <a:defRPr/>
            </a:pPr>
            <a:r>
              <a:rPr lang="cs-CZ" sz="1800" dirty="0"/>
              <a:t>automobilová navigace „</a:t>
            </a:r>
            <a:r>
              <a:rPr lang="cs-CZ" sz="1800" dirty="0" err="1"/>
              <a:t>GPSka</a:t>
            </a:r>
            <a:r>
              <a:rPr lang="cs-CZ" sz="1800" dirty="0"/>
              <a:t>“  včetně mapových podkladů, případně jako součást mobilního telefonu či tabletu. </a:t>
            </a:r>
          </a:p>
          <a:p>
            <a:pPr>
              <a:buFont typeface="Wingdings" panose="05000000000000000000" pitchFamily="2" charset="2"/>
              <a:buChar char="Ø"/>
              <a:defRPr/>
            </a:pPr>
            <a:endParaRPr lang="cs-CZ" sz="800" dirty="0"/>
          </a:p>
          <a:p>
            <a:pPr>
              <a:buFont typeface="Wingdings" panose="05000000000000000000" pitchFamily="2" charset="2"/>
              <a:buChar char="Ø"/>
              <a:defRPr/>
            </a:pPr>
            <a:r>
              <a:rPr lang="cs-CZ" sz="1800" dirty="0"/>
              <a:t>vytvořené v sedmdesátých letech minulého století (1973)</a:t>
            </a:r>
          </a:p>
          <a:p>
            <a:pPr marL="0" indent="0">
              <a:buFont typeface="Wingdings" panose="05000000000000000000" pitchFamily="2" charset="2"/>
              <a:buNone/>
              <a:defRPr/>
            </a:pPr>
            <a:endParaRPr lang="cs-CZ" sz="800" dirty="0"/>
          </a:p>
          <a:p>
            <a:pPr>
              <a:buFont typeface="Wingdings" panose="05000000000000000000" pitchFamily="2" charset="2"/>
              <a:buChar char="Ø"/>
              <a:defRPr/>
            </a:pPr>
            <a:r>
              <a:rPr lang="cs-CZ" sz="1800" dirty="0"/>
              <a:t>Primárně systém NAVSTAR GPS (viz. dále) vytvořen armádou USA pro vojenské účely</a:t>
            </a:r>
          </a:p>
          <a:p>
            <a:pPr>
              <a:buFont typeface="Wingdings" panose="05000000000000000000" pitchFamily="2" charset="2"/>
              <a:buChar char="Ø"/>
              <a:defRPr/>
            </a:pPr>
            <a:endParaRPr lang="cs-CZ" sz="800" dirty="0"/>
          </a:p>
          <a:p>
            <a:pPr>
              <a:buFont typeface="Wingdings" panose="05000000000000000000" pitchFamily="2" charset="2"/>
              <a:buChar char="Ø"/>
              <a:defRPr/>
            </a:pPr>
            <a:r>
              <a:rPr lang="cs-CZ" sz="1800" dirty="0"/>
              <a:t>Uplatňují se při geodetických měřeních.</a:t>
            </a:r>
          </a:p>
          <a:p>
            <a:pPr marL="0" indent="0">
              <a:buFont typeface="Wingdings" panose="05000000000000000000" pitchFamily="2" charset="2"/>
              <a:buNone/>
              <a:defRPr/>
            </a:pPr>
            <a:r>
              <a:rPr lang="cs-CZ" sz="800" dirty="0"/>
              <a:t> </a:t>
            </a:r>
          </a:p>
          <a:p>
            <a:pPr>
              <a:buFont typeface="Wingdings" panose="05000000000000000000" pitchFamily="2" charset="2"/>
              <a:buChar char="Ø"/>
              <a:defRPr/>
            </a:pPr>
            <a:r>
              <a:rPr lang="cs-CZ" sz="1800" dirty="0"/>
              <a:t>Technologie správně funguje pouze za dodržení konkrétních podmínek !!!</a:t>
            </a:r>
          </a:p>
          <a:p>
            <a:pPr>
              <a:buFont typeface="Wingdings" panose="05000000000000000000" pitchFamily="2" charset="2"/>
              <a:buChar char="Ø"/>
              <a:defRPr/>
            </a:pPr>
            <a:endParaRPr lang="cs-CZ" sz="800" dirty="0"/>
          </a:p>
          <a:p>
            <a:pPr>
              <a:buFont typeface="Wingdings" panose="05000000000000000000" pitchFamily="2" charset="2"/>
              <a:buChar char="Ø"/>
              <a:defRPr/>
            </a:pPr>
            <a:r>
              <a:rPr lang="cs-CZ" sz="1800" dirty="0"/>
              <a:t>dálkoměrný systém, tj. družice vysílají navigační zprávu, kde uvádějí (kromě jiného) své označení, polohu a čas vyslání.</a:t>
            </a:r>
          </a:p>
          <a:p>
            <a:pPr>
              <a:buFont typeface="Wingdings" panose="05000000000000000000" pitchFamily="2" charset="2"/>
              <a:buChar char="Ø"/>
              <a:defRPr/>
            </a:pPr>
            <a:endParaRPr lang="cs-CZ" sz="800" dirty="0"/>
          </a:p>
          <a:p>
            <a:pPr>
              <a:buFont typeface="Wingdings" panose="05000000000000000000" pitchFamily="2" charset="2"/>
              <a:buChar char="Ø"/>
              <a:defRPr/>
            </a:pPr>
            <a:r>
              <a:rPr lang="cs-CZ" sz="1800" dirty="0"/>
              <a:t>Přijímač, jehož poloha je určována, musí přijmout tyto signály alespoň od čtyř různých </a:t>
            </a:r>
            <a:r>
              <a:rPr lang="pl-PL" sz="1800" dirty="0"/>
              <a:t>družic. (v principu jen 3, oprava hodin přijímače) </a:t>
            </a:r>
          </a:p>
          <a:p>
            <a:pPr>
              <a:buFont typeface="Wingdings" panose="05000000000000000000" pitchFamily="2" charset="2"/>
              <a:buChar char="Ø"/>
              <a:defRPr/>
            </a:pPr>
            <a:endParaRPr lang="pl-PL" sz="800" dirty="0"/>
          </a:p>
          <a:p>
            <a:pPr>
              <a:buFont typeface="Wingdings" panose="05000000000000000000" pitchFamily="2" charset="2"/>
              <a:buChar char="Ø"/>
              <a:defRPr/>
            </a:pPr>
            <a:r>
              <a:rPr lang="pl-PL" sz="1800" dirty="0"/>
              <a:t>Pro každou z družic lze z rozdílu času </a:t>
            </a:r>
            <a:r>
              <a:rPr lang="cs-CZ" sz="1800" dirty="0"/>
              <a:t>vyslání signálu družicí a přijetí signálu přijímačem vypočítat jejich vzájemnou vzdálenost, což ve spojení se znalostí polohy družice tvoří kulovou plochu. V průsečíku kulových ploch se nachází přijímač, resp. lze takto určit jeho souřadnice X, Y, Z.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Nadpis 1">
            <a:extLst>
              <a:ext uri="{FF2B5EF4-FFF2-40B4-BE49-F238E27FC236}">
                <a16:creationId xmlns:a16="http://schemas.microsoft.com/office/drawing/2014/main" id="{692B6BB4-0BF7-44F8-86EB-604F9CB60FA6}"/>
              </a:ext>
            </a:extLst>
          </p:cNvPr>
          <p:cNvSpPr>
            <a:spLocks noGrp="1"/>
          </p:cNvSpPr>
          <p:nvPr>
            <p:ph type="title"/>
          </p:nvPr>
        </p:nvSpPr>
        <p:spPr>
          <a:xfrm>
            <a:off x="304800" y="304800"/>
            <a:ext cx="8532813" cy="434975"/>
          </a:xfrm>
        </p:spPr>
        <p:txBody>
          <a:bodyPr/>
          <a:lstStyle/>
          <a:p>
            <a:r>
              <a:rPr lang="cs-CZ" altLang="cs-CZ" dirty="0"/>
              <a:t>ZABAGED</a:t>
            </a:r>
          </a:p>
        </p:txBody>
      </p:sp>
      <p:sp>
        <p:nvSpPr>
          <p:cNvPr id="22531" name="Zástupný symbol pro obsah 2">
            <a:extLst>
              <a:ext uri="{FF2B5EF4-FFF2-40B4-BE49-F238E27FC236}">
                <a16:creationId xmlns:a16="http://schemas.microsoft.com/office/drawing/2014/main" id="{11443AD6-1505-4FEA-B3A8-0FDF45C52E7C}"/>
              </a:ext>
            </a:extLst>
          </p:cNvPr>
          <p:cNvSpPr>
            <a:spLocks noGrp="1"/>
          </p:cNvSpPr>
          <p:nvPr>
            <p:ph idx="1"/>
          </p:nvPr>
        </p:nvSpPr>
        <p:spPr>
          <a:xfrm>
            <a:off x="304800" y="866775"/>
            <a:ext cx="8537575" cy="5646738"/>
          </a:xfrm>
        </p:spPr>
        <p:txBody>
          <a:bodyPr/>
          <a:lstStyle/>
          <a:p>
            <a:pPr marL="0" indent="0">
              <a:buFont typeface="Wingdings" panose="05000000000000000000" pitchFamily="2" charset="2"/>
              <a:buNone/>
            </a:pPr>
            <a:r>
              <a:rPr lang="cs-CZ" altLang="cs-CZ" sz="1800" dirty="0"/>
              <a:t>Výškopisná část ZABAGED® obsahuje trojrozměrně vedené (3D) prvky terénního reliéfu: DMR 4G (Digitální model reliéfu ČR 4. generace) a DMR 5G (Digitální model reliéfu ČR 5. generace) a dále je reprezentovaná 3D souborem vrstevnic vzniklých odvozením z DMR 5G.</a:t>
            </a:r>
          </a:p>
          <a:p>
            <a:pPr marL="0" indent="0">
              <a:buFont typeface="Wingdings" panose="05000000000000000000" pitchFamily="2" charset="2"/>
              <a:buNone/>
            </a:pPr>
            <a:endParaRPr lang="cs-CZ" altLang="cs-CZ" sz="1800" dirty="0"/>
          </a:p>
        </p:txBody>
      </p:sp>
      <p:pic>
        <p:nvPicPr>
          <p:cNvPr id="3" name="Obrázek 2">
            <a:extLst>
              <a:ext uri="{FF2B5EF4-FFF2-40B4-BE49-F238E27FC236}">
                <a16:creationId xmlns:a16="http://schemas.microsoft.com/office/drawing/2014/main" id="{025CF6B7-D4F3-35EF-ACAF-20F31B36E647}"/>
              </a:ext>
            </a:extLst>
          </p:cNvPr>
          <p:cNvPicPr>
            <a:picLocks noChangeAspect="1"/>
          </p:cNvPicPr>
          <p:nvPr/>
        </p:nvPicPr>
        <p:blipFill>
          <a:blip r:embed="rId2"/>
          <a:stretch>
            <a:fillRect/>
          </a:stretch>
        </p:blipFill>
        <p:spPr>
          <a:xfrm>
            <a:off x="304800" y="2190160"/>
            <a:ext cx="8658400" cy="3905839"/>
          </a:xfrm>
          <a:prstGeom prst="rect">
            <a:avLst/>
          </a:prstGeom>
        </p:spPr>
      </p:pic>
    </p:spTree>
    <p:extLst>
      <p:ext uri="{BB962C8B-B14F-4D97-AF65-F5344CB8AC3E}">
        <p14:creationId xmlns:p14="http://schemas.microsoft.com/office/powerpoint/2010/main" val="16324812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Nadpis 1">
            <a:extLst>
              <a:ext uri="{FF2B5EF4-FFF2-40B4-BE49-F238E27FC236}">
                <a16:creationId xmlns:a16="http://schemas.microsoft.com/office/drawing/2014/main" id="{692B6BB4-0BF7-44F8-86EB-604F9CB60FA6}"/>
              </a:ext>
            </a:extLst>
          </p:cNvPr>
          <p:cNvSpPr>
            <a:spLocks noGrp="1"/>
          </p:cNvSpPr>
          <p:nvPr>
            <p:ph type="title"/>
          </p:nvPr>
        </p:nvSpPr>
        <p:spPr>
          <a:xfrm>
            <a:off x="304800" y="304800"/>
            <a:ext cx="8532813" cy="434975"/>
          </a:xfrm>
        </p:spPr>
        <p:txBody>
          <a:bodyPr/>
          <a:lstStyle/>
          <a:p>
            <a:r>
              <a:rPr lang="cs-CZ" altLang="cs-CZ" dirty="0"/>
              <a:t>GEONAMES</a:t>
            </a:r>
          </a:p>
        </p:txBody>
      </p:sp>
      <p:sp>
        <p:nvSpPr>
          <p:cNvPr id="22531" name="Zástupný symbol pro obsah 2">
            <a:extLst>
              <a:ext uri="{FF2B5EF4-FFF2-40B4-BE49-F238E27FC236}">
                <a16:creationId xmlns:a16="http://schemas.microsoft.com/office/drawing/2014/main" id="{11443AD6-1505-4FEA-B3A8-0FDF45C52E7C}"/>
              </a:ext>
            </a:extLst>
          </p:cNvPr>
          <p:cNvSpPr>
            <a:spLocks noGrp="1"/>
          </p:cNvSpPr>
          <p:nvPr>
            <p:ph idx="1"/>
          </p:nvPr>
        </p:nvSpPr>
        <p:spPr>
          <a:xfrm>
            <a:off x="304800" y="866775"/>
            <a:ext cx="8537575" cy="5646738"/>
          </a:xfrm>
        </p:spPr>
        <p:txBody>
          <a:bodyPr/>
          <a:lstStyle/>
          <a:p>
            <a:pPr>
              <a:buFont typeface="Wingdings" panose="05000000000000000000" pitchFamily="2" charset="2"/>
              <a:buChar char="Ø"/>
            </a:pPr>
            <a:r>
              <a:rPr lang="cs-CZ" altLang="cs-CZ" sz="1800" dirty="0"/>
              <a:t>Databáze geografických jmen ČR vedená v podobě bezešvé databáze pro celé území.</a:t>
            </a:r>
          </a:p>
          <a:p>
            <a:pPr>
              <a:buFont typeface="Wingdings" panose="05000000000000000000" pitchFamily="2" charset="2"/>
              <a:buChar char="Ø"/>
            </a:pPr>
            <a:r>
              <a:rPr lang="cs-CZ" altLang="cs-CZ" sz="1800" dirty="0"/>
              <a:t>Obsahuje kompletní soubor informací o geografických názvech a názvech sídelních jednotek.</a:t>
            </a:r>
          </a:p>
          <a:p>
            <a:pPr>
              <a:buFont typeface="Wingdings" panose="05000000000000000000" pitchFamily="2" charset="2"/>
              <a:buChar char="Ø"/>
            </a:pPr>
            <a:r>
              <a:rPr lang="cs-CZ" altLang="cs-CZ" sz="1800" dirty="0"/>
              <a:t>V databázi se nachází 165 typů pojmenovaných geografických objektů.</a:t>
            </a:r>
          </a:p>
          <a:p>
            <a:pPr>
              <a:buFont typeface="Wingdings" panose="05000000000000000000" pitchFamily="2" charset="2"/>
              <a:buChar char="Ø"/>
            </a:pPr>
            <a:r>
              <a:rPr lang="cs-CZ" altLang="cs-CZ" sz="1800" dirty="0"/>
              <a:t>Geometrická reprezentace některých objektů </a:t>
            </a:r>
            <a:r>
              <a:rPr lang="cs-CZ" altLang="cs-CZ" sz="1800" dirty="0" err="1"/>
              <a:t>Geonames</a:t>
            </a:r>
            <a:r>
              <a:rPr lang="cs-CZ" altLang="cs-CZ" sz="1800" dirty="0"/>
              <a:t> odpovídá poloze geografického objektu vedeného v ZABAGED®.</a:t>
            </a:r>
          </a:p>
          <a:p>
            <a:pPr>
              <a:buFont typeface="Wingdings" panose="05000000000000000000" pitchFamily="2" charset="2"/>
              <a:buChar char="Ø"/>
            </a:pPr>
            <a:r>
              <a:rPr lang="cs-CZ" altLang="cs-CZ" sz="1800" dirty="0"/>
              <a:t>Závazná pro vydavatele státních mapových děl, doporučená pro ostatní.</a:t>
            </a:r>
          </a:p>
          <a:p>
            <a:pPr marL="0" indent="0">
              <a:buFont typeface="Wingdings" panose="05000000000000000000" pitchFamily="2" charset="2"/>
              <a:buNone/>
            </a:pPr>
            <a:endParaRPr lang="cs-CZ" altLang="cs-CZ" sz="1800" dirty="0"/>
          </a:p>
        </p:txBody>
      </p:sp>
      <p:pic>
        <p:nvPicPr>
          <p:cNvPr id="4" name="Obrázek 3">
            <a:extLst>
              <a:ext uri="{FF2B5EF4-FFF2-40B4-BE49-F238E27FC236}">
                <a16:creationId xmlns:a16="http://schemas.microsoft.com/office/drawing/2014/main" id="{4CA091C1-9B24-E253-3E10-03D819331C59}"/>
              </a:ext>
            </a:extLst>
          </p:cNvPr>
          <p:cNvPicPr>
            <a:picLocks noChangeAspect="1"/>
          </p:cNvPicPr>
          <p:nvPr/>
        </p:nvPicPr>
        <p:blipFill>
          <a:blip r:embed="rId2"/>
          <a:stretch>
            <a:fillRect/>
          </a:stretch>
        </p:blipFill>
        <p:spPr>
          <a:xfrm>
            <a:off x="2758726" y="3429000"/>
            <a:ext cx="3624959" cy="3098496"/>
          </a:xfrm>
          <a:prstGeom prst="rect">
            <a:avLst/>
          </a:prstGeom>
        </p:spPr>
      </p:pic>
    </p:spTree>
    <p:extLst>
      <p:ext uri="{BB962C8B-B14F-4D97-AF65-F5344CB8AC3E}">
        <p14:creationId xmlns:p14="http://schemas.microsoft.com/office/powerpoint/2010/main" val="24999833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Nadpis 1">
            <a:extLst>
              <a:ext uri="{FF2B5EF4-FFF2-40B4-BE49-F238E27FC236}">
                <a16:creationId xmlns:a16="http://schemas.microsoft.com/office/drawing/2014/main" id="{F5F783B1-F033-4F7F-BA96-1F005D9633AC}"/>
              </a:ext>
            </a:extLst>
          </p:cNvPr>
          <p:cNvSpPr>
            <a:spLocks noGrp="1"/>
          </p:cNvSpPr>
          <p:nvPr>
            <p:ph type="title"/>
          </p:nvPr>
        </p:nvSpPr>
        <p:spPr>
          <a:xfrm>
            <a:off x="304800" y="304800"/>
            <a:ext cx="8532813" cy="434975"/>
          </a:xfrm>
        </p:spPr>
        <p:txBody>
          <a:bodyPr/>
          <a:lstStyle/>
          <a:p>
            <a:r>
              <a:rPr lang="cs-CZ" altLang="cs-CZ" dirty="0"/>
              <a:t>Katastrální mapa</a:t>
            </a:r>
          </a:p>
        </p:txBody>
      </p:sp>
      <p:sp>
        <p:nvSpPr>
          <p:cNvPr id="11267" name="Zástupný symbol pro obsah 2">
            <a:extLst>
              <a:ext uri="{FF2B5EF4-FFF2-40B4-BE49-F238E27FC236}">
                <a16:creationId xmlns:a16="http://schemas.microsoft.com/office/drawing/2014/main" id="{138E83D3-E7B3-42BD-8FD6-B83E955879A2}"/>
              </a:ext>
            </a:extLst>
          </p:cNvPr>
          <p:cNvSpPr>
            <a:spLocks noGrp="1"/>
          </p:cNvSpPr>
          <p:nvPr>
            <p:ph idx="1"/>
          </p:nvPr>
        </p:nvSpPr>
        <p:spPr>
          <a:xfrm>
            <a:off x="304800" y="866775"/>
            <a:ext cx="8672513" cy="5646738"/>
          </a:xfrm>
        </p:spPr>
        <p:txBody>
          <a:bodyPr/>
          <a:lstStyle/>
          <a:p>
            <a:pPr marL="0" indent="0" eaLnBrk="1" hangingPunct="1">
              <a:lnSpc>
                <a:spcPct val="110000"/>
              </a:lnSpc>
              <a:buFont typeface="Wingdings" panose="05000000000000000000" pitchFamily="2" charset="2"/>
              <a:buNone/>
              <a:defRPr/>
            </a:pPr>
            <a:r>
              <a:rPr lang="cs-CZ" sz="1800" dirty="0"/>
              <a:t>Dle vyhlášky 357/2013 Sb. o katastru nemovitostí</a:t>
            </a:r>
          </a:p>
          <a:p>
            <a:pPr marL="0" indent="0" eaLnBrk="1" hangingPunct="1">
              <a:lnSpc>
                <a:spcPct val="110000"/>
              </a:lnSpc>
              <a:buFont typeface="Wingdings" panose="05000000000000000000" pitchFamily="2" charset="2"/>
              <a:buNone/>
              <a:defRPr/>
            </a:pPr>
            <a:endParaRPr lang="cs-CZ" sz="1050" dirty="0"/>
          </a:p>
          <a:p>
            <a:pPr marL="0" indent="0" eaLnBrk="1" hangingPunct="1">
              <a:lnSpc>
                <a:spcPct val="110000"/>
              </a:lnSpc>
              <a:buFont typeface="Wingdings" panose="05000000000000000000" pitchFamily="2" charset="2"/>
              <a:buNone/>
              <a:defRPr/>
            </a:pPr>
            <a:r>
              <a:rPr lang="cs-CZ" sz="1800" dirty="0"/>
              <a:t>Katastrální mapa a její obsah </a:t>
            </a:r>
          </a:p>
          <a:p>
            <a:pPr eaLnBrk="1" hangingPunct="1">
              <a:lnSpc>
                <a:spcPct val="110000"/>
              </a:lnSpc>
              <a:buFont typeface="Wingdings" panose="05000000000000000000" pitchFamily="2" charset="2"/>
              <a:buAutoNum type="arabicParenR"/>
              <a:defRPr/>
            </a:pPr>
            <a:r>
              <a:rPr lang="cs-CZ" sz="1800" dirty="0"/>
              <a:t>Katastrální mapa je státním mapovým dílem velkého měřítka</a:t>
            </a:r>
          </a:p>
          <a:p>
            <a:pPr eaLnBrk="1" hangingPunct="1">
              <a:lnSpc>
                <a:spcPct val="110000"/>
              </a:lnSpc>
              <a:buFont typeface="Wingdings" panose="05000000000000000000" pitchFamily="2" charset="2"/>
              <a:buAutoNum type="arabicParenR"/>
              <a:defRPr/>
            </a:pPr>
            <a:r>
              <a:rPr lang="cs-CZ" sz="1800" dirty="0"/>
              <a:t>Obsahem katastrální mapy je polohopis a popis, které se do ní vyznačují v souladu s bodem 10 přílohy této vyhlášky</a:t>
            </a:r>
          </a:p>
          <a:p>
            <a:pPr marL="0" indent="0">
              <a:buFont typeface="Wingdings" panose="05000000000000000000" pitchFamily="2" charset="2"/>
              <a:buNone/>
              <a:defRPr/>
            </a:pPr>
            <a:endParaRPr lang="cs-CZ" sz="800" dirty="0"/>
          </a:p>
          <a:p>
            <a:pPr marL="0" indent="0">
              <a:buFont typeface="Wingdings" panose="05000000000000000000" pitchFamily="2" charset="2"/>
              <a:buNone/>
              <a:defRPr/>
            </a:pPr>
            <a:r>
              <a:rPr lang="cs-CZ" sz="1800" dirty="0"/>
              <a:t>Forma katastrální mapy</a:t>
            </a:r>
          </a:p>
          <a:p>
            <a:pPr>
              <a:buFont typeface="Wingdings" panose="05000000000000000000" pitchFamily="2" charset="2"/>
              <a:buAutoNum type="arabicParenR"/>
              <a:defRPr/>
            </a:pPr>
            <a:r>
              <a:rPr lang="cs-CZ" sz="1800" dirty="0"/>
              <a:t>Katastrální mapa má digitální formu. Katastrální mapa vzniklá podle dřívějších právních předpisů může být do obnovy operátu vedena na plastové fólii.</a:t>
            </a:r>
          </a:p>
          <a:p>
            <a:pPr>
              <a:buFont typeface="Wingdings" panose="05000000000000000000" pitchFamily="2" charset="2"/>
              <a:buAutoNum type="arabicParenR"/>
              <a:defRPr/>
            </a:pPr>
            <a:r>
              <a:rPr lang="cs-CZ" sz="1800" dirty="0"/>
              <a:t>Katastrální mapa v digitální formě se vede počítačovými prostředky v S- JTSK ve vztažném měřítku 1:1000. </a:t>
            </a:r>
          </a:p>
          <a:p>
            <a:pPr marL="0" indent="0">
              <a:buNone/>
              <a:defRPr/>
            </a:pPr>
            <a:endParaRPr lang="cs-CZ" sz="1800" dirty="0"/>
          </a:p>
          <a:p>
            <a:pPr marL="0" indent="0">
              <a:buNone/>
              <a:defRPr/>
            </a:pPr>
            <a:r>
              <a:rPr lang="cs-CZ" sz="1800" dirty="0"/>
              <a:t>Pro potřeby vedení Katastru nemovitostí ČR zobrazuje hranice pozemků, stavební objekty, hranice katastrálních území, popis a další předměty v rozsahu stanoveném přílohou vyhlášky.      </a:t>
            </a:r>
          </a:p>
        </p:txBody>
      </p:sp>
    </p:spTree>
    <p:extLst>
      <p:ext uri="{BB962C8B-B14F-4D97-AF65-F5344CB8AC3E}">
        <p14:creationId xmlns:p14="http://schemas.microsoft.com/office/powerpoint/2010/main" val="16368353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Nadpis 1">
            <a:extLst>
              <a:ext uri="{FF2B5EF4-FFF2-40B4-BE49-F238E27FC236}">
                <a16:creationId xmlns:a16="http://schemas.microsoft.com/office/drawing/2014/main" id="{8048F25C-0B71-4E15-A339-C85871F1A865}"/>
              </a:ext>
            </a:extLst>
          </p:cNvPr>
          <p:cNvSpPr>
            <a:spLocks noGrp="1"/>
          </p:cNvSpPr>
          <p:nvPr>
            <p:ph type="title"/>
          </p:nvPr>
        </p:nvSpPr>
        <p:spPr>
          <a:xfrm>
            <a:off x="304800" y="304800"/>
            <a:ext cx="8532813" cy="434975"/>
          </a:xfrm>
        </p:spPr>
        <p:txBody>
          <a:bodyPr/>
          <a:lstStyle/>
          <a:p>
            <a:r>
              <a:rPr lang="cs-CZ" altLang="cs-CZ"/>
              <a:t>Mapy velkých měřítek</a:t>
            </a:r>
          </a:p>
        </p:txBody>
      </p:sp>
      <p:sp>
        <p:nvSpPr>
          <p:cNvPr id="3" name="Zástupný symbol pro obsah 2">
            <a:extLst>
              <a:ext uri="{FF2B5EF4-FFF2-40B4-BE49-F238E27FC236}">
                <a16:creationId xmlns:a16="http://schemas.microsoft.com/office/drawing/2014/main" id="{116A6D7C-960B-45FD-AA6C-FA261233B832}"/>
              </a:ext>
            </a:extLst>
          </p:cNvPr>
          <p:cNvSpPr>
            <a:spLocks noGrp="1"/>
          </p:cNvSpPr>
          <p:nvPr>
            <p:ph idx="1"/>
          </p:nvPr>
        </p:nvSpPr>
        <p:spPr>
          <a:xfrm>
            <a:off x="304800" y="890588"/>
            <a:ext cx="8537575" cy="5622925"/>
          </a:xfrm>
        </p:spPr>
        <p:txBody>
          <a:bodyPr/>
          <a:lstStyle/>
          <a:p>
            <a:pPr marL="0" indent="0">
              <a:buFont typeface="Wingdings" panose="05000000000000000000" pitchFamily="2" charset="2"/>
              <a:buNone/>
              <a:defRPr/>
            </a:pPr>
            <a:r>
              <a:rPr lang="cs-CZ" sz="1800" b="1" dirty="0"/>
              <a:t>Druhy map velkých měřítek:</a:t>
            </a:r>
          </a:p>
          <a:p>
            <a:pPr>
              <a:buFont typeface="Wingdings" panose="05000000000000000000" pitchFamily="2" charset="2"/>
              <a:buChar char="Ø"/>
              <a:defRPr/>
            </a:pPr>
            <a:r>
              <a:rPr lang="cs-CZ" sz="1800" dirty="0"/>
              <a:t>katastrální mapa 1 : 2 880 </a:t>
            </a:r>
          </a:p>
          <a:p>
            <a:pPr algn="just">
              <a:buFont typeface="Wingdings" panose="05000000000000000000" pitchFamily="2" charset="2"/>
              <a:buChar char="Ø"/>
              <a:defRPr/>
            </a:pPr>
            <a:r>
              <a:rPr lang="cs-CZ" sz="1800" dirty="0"/>
              <a:t>katastrální mapy v dekadických měřítkách</a:t>
            </a:r>
          </a:p>
          <a:p>
            <a:pPr>
              <a:buFont typeface="Wingdings" panose="05000000000000000000" pitchFamily="2" charset="2"/>
              <a:buChar char="Ø"/>
              <a:defRPr/>
            </a:pPr>
            <a:r>
              <a:rPr lang="cs-CZ" sz="1800" dirty="0"/>
              <a:t>státní mapa 1 : 5 000 – odvozená </a:t>
            </a:r>
          </a:p>
          <a:p>
            <a:pPr algn="just">
              <a:buFont typeface="Wingdings" panose="05000000000000000000" pitchFamily="2" charset="2"/>
              <a:buChar char="Ø"/>
              <a:defRPr/>
            </a:pPr>
            <a:r>
              <a:rPr lang="cs-CZ" sz="1800" dirty="0"/>
              <a:t>státní mapa 1 : 5 000</a:t>
            </a:r>
          </a:p>
          <a:p>
            <a:pPr marL="0" indent="0" eaLnBrk="1" hangingPunct="1">
              <a:lnSpc>
                <a:spcPct val="110000"/>
              </a:lnSpc>
              <a:buFontTx/>
              <a:buNone/>
              <a:defRPr/>
            </a:pPr>
            <a:endParaRPr lang="cs-CZ" sz="1800" b="1" dirty="0">
              <a:solidFill>
                <a:srgbClr val="FF0000"/>
              </a:solidFill>
            </a:endParaRPr>
          </a:p>
          <a:p>
            <a:pPr marL="0" indent="0" eaLnBrk="1" hangingPunct="1">
              <a:lnSpc>
                <a:spcPct val="110000"/>
              </a:lnSpc>
              <a:buFontTx/>
              <a:buNone/>
              <a:defRPr/>
            </a:pPr>
            <a:r>
              <a:rPr lang="cs-CZ" sz="1800" b="1" dirty="0">
                <a:solidFill>
                  <a:srgbClr val="FF0000"/>
                </a:solidFill>
              </a:rPr>
              <a:t>Katastrální mapa 1 : 2 880</a:t>
            </a:r>
          </a:p>
          <a:p>
            <a:pPr marL="0" indent="0" eaLnBrk="1" hangingPunct="1">
              <a:lnSpc>
                <a:spcPct val="110000"/>
              </a:lnSpc>
              <a:buFontTx/>
              <a:buNone/>
              <a:defRPr/>
            </a:pPr>
            <a:endParaRPr lang="cs-CZ" sz="800" dirty="0">
              <a:solidFill>
                <a:srgbClr val="FF0000"/>
              </a:solidFill>
            </a:endParaRPr>
          </a:p>
          <a:p>
            <a:pPr marL="0" indent="0" eaLnBrk="1" hangingPunct="1">
              <a:lnSpc>
                <a:spcPct val="110000"/>
              </a:lnSpc>
              <a:buFontTx/>
              <a:buNone/>
              <a:defRPr/>
            </a:pPr>
            <a:r>
              <a:rPr lang="cs-CZ" sz="1800" dirty="0"/>
              <a:t>Mapa v souvislém zobrazení, která vznikla </a:t>
            </a:r>
          </a:p>
          <a:p>
            <a:pPr marL="0" indent="0" eaLnBrk="1" hangingPunct="1">
              <a:lnSpc>
                <a:spcPct val="110000"/>
              </a:lnSpc>
              <a:buFontTx/>
              <a:buNone/>
              <a:defRPr/>
            </a:pPr>
            <a:r>
              <a:rPr lang="cs-CZ" sz="1800" dirty="0"/>
              <a:t>na podkladě map bývalého stabilního katastru, </a:t>
            </a:r>
          </a:p>
          <a:p>
            <a:pPr marL="0" indent="0" eaLnBrk="1" hangingPunct="1">
              <a:lnSpc>
                <a:spcPct val="110000"/>
              </a:lnSpc>
              <a:buFontTx/>
              <a:buNone/>
              <a:defRPr/>
            </a:pPr>
            <a:r>
              <a:rPr lang="cs-CZ" sz="1800" dirty="0"/>
              <a:t>vyhotovovaných od 1. poloviny 19. století </a:t>
            </a:r>
          </a:p>
          <a:p>
            <a:pPr marL="0" indent="0" eaLnBrk="1" hangingPunct="1">
              <a:lnSpc>
                <a:spcPct val="110000"/>
              </a:lnSpc>
              <a:buFontTx/>
              <a:buNone/>
              <a:defRPr/>
            </a:pPr>
            <a:r>
              <a:rPr lang="cs-CZ" sz="1800" dirty="0"/>
              <a:t>přibližně do konce dvacátých let tohoto století. </a:t>
            </a:r>
          </a:p>
          <a:p>
            <a:pPr marL="0" indent="0" eaLnBrk="1" hangingPunct="1">
              <a:lnSpc>
                <a:spcPct val="110000"/>
              </a:lnSpc>
              <a:buFontTx/>
              <a:buNone/>
              <a:defRPr/>
            </a:pPr>
            <a:r>
              <a:rPr lang="cs-CZ" sz="1800" dirty="0"/>
              <a:t>Katastrální mapy v sáhovém měřítku 1: 2 880 </a:t>
            </a:r>
          </a:p>
          <a:p>
            <a:pPr marL="0" indent="0" eaLnBrk="1" hangingPunct="1">
              <a:lnSpc>
                <a:spcPct val="110000"/>
              </a:lnSpc>
              <a:buFontTx/>
              <a:buNone/>
              <a:defRPr/>
            </a:pPr>
            <a:r>
              <a:rPr lang="cs-CZ" sz="1800" dirty="0"/>
              <a:t>pokrývají přibližně dvě třetiny území České </a:t>
            </a:r>
          </a:p>
          <a:p>
            <a:pPr marL="0" indent="0" eaLnBrk="1" hangingPunct="1">
              <a:lnSpc>
                <a:spcPct val="110000"/>
              </a:lnSpc>
              <a:buFontTx/>
              <a:buNone/>
              <a:defRPr/>
            </a:pPr>
            <a:r>
              <a:rPr lang="cs-CZ" sz="1800" dirty="0"/>
              <a:t>republiky. Zobrazují pouze polohopis v </a:t>
            </a:r>
          </a:p>
          <a:p>
            <a:pPr marL="0" indent="0" eaLnBrk="1" hangingPunct="1">
              <a:lnSpc>
                <a:spcPct val="110000"/>
              </a:lnSpc>
              <a:buFontTx/>
              <a:buNone/>
              <a:defRPr/>
            </a:pPr>
            <a:r>
              <a:rPr lang="cs-CZ" sz="1800" dirty="0"/>
              <a:t>rozsahu správních, vlastnických a uživatelských </a:t>
            </a:r>
          </a:p>
          <a:p>
            <a:pPr marL="0" indent="0" eaLnBrk="1" hangingPunct="1">
              <a:lnSpc>
                <a:spcPct val="110000"/>
              </a:lnSpc>
              <a:buFontTx/>
              <a:buNone/>
              <a:defRPr/>
            </a:pPr>
            <a:r>
              <a:rPr lang="cs-CZ" sz="1800" dirty="0"/>
              <a:t>hranic, slouží k registraci vlastnických vztahů.</a:t>
            </a:r>
          </a:p>
          <a:p>
            <a:pPr marL="0" indent="0" algn="just">
              <a:buFont typeface="Wingdings" panose="05000000000000000000" pitchFamily="2" charset="2"/>
              <a:buNone/>
              <a:defRPr/>
            </a:pPr>
            <a:endParaRPr lang="cs-CZ" sz="1800" dirty="0"/>
          </a:p>
          <a:p>
            <a:pPr marL="0" indent="0">
              <a:buFont typeface="Wingdings" panose="05000000000000000000" pitchFamily="2" charset="2"/>
              <a:buNone/>
              <a:defRPr/>
            </a:pPr>
            <a:endParaRPr lang="cs-CZ" dirty="0"/>
          </a:p>
        </p:txBody>
      </p:sp>
      <p:pic>
        <p:nvPicPr>
          <p:cNvPr id="12292" name="Picture 4" descr="GenerujSoubor">
            <a:extLst>
              <a:ext uri="{FF2B5EF4-FFF2-40B4-BE49-F238E27FC236}">
                <a16:creationId xmlns:a16="http://schemas.microsoft.com/office/drawing/2014/main" id="{99C6EEF8-2E3C-463E-91C9-98E96CEE14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6850" t="23990" r="15643" b="2068"/>
          <a:stretch>
            <a:fillRect/>
          </a:stretch>
        </p:blipFill>
        <p:spPr bwMode="auto">
          <a:xfrm>
            <a:off x="5248275" y="1063625"/>
            <a:ext cx="3895725" cy="530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Nadpis 1">
            <a:extLst>
              <a:ext uri="{FF2B5EF4-FFF2-40B4-BE49-F238E27FC236}">
                <a16:creationId xmlns:a16="http://schemas.microsoft.com/office/drawing/2014/main" id="{E01CD092-16D3-4D23-BFF9-86FCCAB9FDDB}"/>
              </a:ext>
            </a:extLst>
          </p:cNvPr>
          <p:cNvSpPr>
            <a:spLocks noGrp="1"/>
          </p:cNvSpPr>
          <p:nvPr>
            <p:ph type="title"/>
          </p:nvPr>
        </p:nvSpPr>
        <p:spPr>
          <a:xfrm>
            <a:off x="304800" y="304800"/>
            <a:ext cx="8532813" cy="434975"/>
          </a:xfrm>
        </p:spPr>
        <p:txBody>
          <a:bodyPr/>
          <a:lstStyle/>
          <a:p>
            <a:r>
              <a:rPr lang="cs-CZ" altLang="cs-CZ"/>
              <a:t>Mapy velkých měřítek (dekadické)</a:t>
            </a:r>
          </a:p>
        </p:txBody>
      </p:sp>
      <p:sp>
        <p:nvSpPr>
          <p:cNvPr id="13315" name="Zástupný symbol pro obsah 2">
            <a:extLst>
              <a:ext uri="{FF2B5EF4-FFF2-40B4-BE49-F238E27FC236}">
                <a16:creationId xmlns:a16="http://schemas.microsoft.com/office/drawing/2014/main" id="{AD674AB5-C722-4799-8EBA-D00051B96A85}"/>
              </a:ext>
            </a:extLst>
          </p:cNvPr>
          <p:cNvSpPr>
            <a:spLocks noGrp="1"/>
          </p:cNvSpPr>
          <p:nvPr>
            <p:ph idx="1"/>
          </p:nvPr>
        </p:nvSpPr>
        <p:spPr>
          <a:xfrm>
            <a:off x="304800" y="866775"/>
            <a:ext cx="4319588" cy="5646738"/>
          </a:xfrm>
        </p:spPr>
        <p:txBody>
          <a:bodyPr/>
          <a:lstStyle/>
          <a:p>
            <a:pPr marL="0" indent="0" eaLnBrk="1" hangingPunct="1">
              <a:lnSpc>
                <a:spcPct val="110000"/>
              </a:lnSpc>
              <a:buFontTx/>
              <a:buNone/>
            </a:pPr>
            <a:endParaRPr lang="cs-CZ" altLang="cs-CZ" sz="1800" b="1">
              <a:solidFill>
                <a:srgbClr val="FF0000"/>
              </a:solidFill>
            </a:endParaRPr>
          </a:p>
          <a:p>
            <a:pPr marL="0" indent="0" eaLnBrk="1" hangingPunct="1">
              <a:lnSpc>
                <a:spcPct val="110000"/>
              </a:lnSpc>
              <a:buFontTx/>
              <a:buNone/>
            </a:pPr>
            <a:r>
              <a:rPr lang="cs-CZ" altLang="cs-CZ" sz="1800" b="1">
                <a:solidFill>
                  <a:srgbClr val="FF0000"/>
                </a:solidFill>
              </a:rPr>
              <a:t>Katastrální mapy v dekadických měřítkách</a:t>
            </a:r>
          </a:p>
          <a:p>
            <a:pPr marL="0" indent="0" eaLnBrk="1" hangingPunct="1">
              <a:lnSpc>
                <a:spcPct val="110000"/>
              </a:lnSpc>
              <a:buFontTx/>
              <a:buNone/>
            </a:pPr>
            <a:endParaRPr lang="cs-CZ" altLang="cs-CZ" sz="1800"/>
          </a:p>
          <a:p>
            <a:pPr marL="0" indent="0" eaLnBrk="1" hangingPunct="1">
              <a:lnSpc>
                <a:spcPct val="110000"/>
              </a:lnSpc>
              <a:buFontTx/>
              <a:buNone/>
            </a:pPr>
            <a:r>
              <a:rPr lang="cs-CZ" altLang="cs-CZ" sz="1800"/>
              <a:t>Katastrální mapy v dekadických měřítkách (1:1 000, 1:2 000 a 1:5 000), zpracovávané na základě měření číselnými metodami v S-JTSK, vznikaly od 30. let do počátku 90. let minulého století postupně jako tzv. novoměřické mapy podle Instrukce A, jako technickohospodářské mapy (THM) a Základní mapy velkého měřítka (ZMVM). Pokrývají asi 30% území České republiky. </a:t>
            </a:r>
          </a:p>
          <a:p>
            <a:pPr marL="0" indent="0">
              <a:buFont typeface="Wingdings" panose="05000000000000000000" pitchFamily="2" charset="2"/>
              <a:buNone/>
            </a:pPr>
            <a:endParaRPr lang="cs-CZ" altLang="cs-CZ" sz="1800"/>
          </a:p>
        </p:txBody>
      </p:sp>
      <p:pic>
        <p:nvPicPr>
          <p:cNvPr id="13316" name="Picture 5" descr="GenerujSoubor">
            <a:extLst>
              <a:ext uri="{FF2B5EF4-FFF2-40B4-BE49-F238E27FC236}">
                <a16:creationId xmlns:a16="http://schemas.microsoft.com/office/drawing/2014/main" id="{08CF877B-6A5D-443C-8807-07BB533494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6048"/>
          <a:stretch>
            <a:fillRect/>
          </a:stretch>
        </p:blipFill>
        <p:spPr bwMode="auto">
          <a:xfrm>
            <a:off x="4624388" y="989013"/>
            <a:ext cx="4519612" cy="552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Nadpis 1">
            <a:extLst>
              <a:ext uri="{FF2B5EF4-FFF2-40B4-BE49-F238E27FC236}">
                <a16:creationId xmlns:a16="http://schemas.microsoft.com/office/drawing/2014/main" id="{1F1AE357-410E-438A-9AF4-35879AFCBB0D}"/>
              </a:ext>
            </a:extLst>
          </p:cNvPr>
          <p:cNvSpPr>
            <a:spLocks noGrp="1"/>
          </p:cNvSpPr>
          <p:nvPr>
            <p:ph type="title"/>
          </p:nvPr>
        </p:nvSpPr>
        <p:spPr>
          <a:xfrm>
            <a:off x="304800" y="304800"/>
            <a:ext cx="8532813" cy="434975"/>
          </a:xfrm>
        </p:spPr>
        <p:txBody>
          <a:bodyPr/>
          <a:lstStyle/>
          <a:p>
            <a:r>
              <a:rPr lang="cs-CZ" altLang="cs-CZ" dirty="0"/>
              <a:t>Mapy velkých měřítek – SMO5</a:t>
            </a:r>
          </a:p>
        </p:txBody>
      </p:sp>
      <p:sp>
        <p:nvSpPr>
          <p:cNvPr id="14339" name="Zástupný symbol pro obsah 2">
            <a:extLst>
              <a:ext uri="{FF2B5EF4-FFF2-40B4-BE49-F238E27FC236}">
                <a16:creationId xmlns:a16="http://schemas.microsoft.com/office/drawing/2014/main" id="{DF079141-57F2-4A76-BC0F-D1F8EA3392CB}"/>
              </a:ext>
            </a:extLst>
          </p:cNvPr>
          <p:cNvSpPr>
            <a:spLocks noGrp="1"/>
          </p:cNvSpPr>
          <p:nvPr>
            <p:ph idx="1"/>
          </p:nvPr>
        </p:nvSpPr>
        <p:spPr>
          <a:xfrm>
            <a:off x="304800" y="855663"/>
            <a:ext cx="4397375" cy="5657850"/>
          </a:xfrm>
        </p:spPr>
        <p:txBody>
          <a:bodyPr/>
          <a:lstStyle/>
          <a:p>
            <a:pPr marL="0" indent="0" eaLnBrk="1" hangingPunct="1">
              <a:lnSpc>
                <a:spcPct val="110000"/>
              </a:lnSpc>
              <a:buFontTx/>
              <a:buNone/>
            </a:pPr>
            <a:endParaRPr lang="cs-CZ" altLang="cs-CZ" sz="1800" b="1" dirty="0">
              <a:solidFill>
                <a:srgbClr val="FF0000"/>
              </a:solidFill>
            </a:endParaRPr>
          </a:p>
          <a:p>
            <a:pPr marL="0" indent="0" eaLnBrk="1" hangingPunct="1">
              <a:lnSpc>
                <a:spcPct val="110000"/>
              </a:lnSpc>
              <a:buFontTx/>
              <a:buNone/>
            </a:pPr>
            <a:r>
              <a:rPr lang="cs-CZ" altLang="cs-CZ" sz="1800" b="1" dirty="0">
                <a:solidFill>
                  <a:srgbClr val="FF0000"/>
                </a:solidFill>
              </a:rPr>
              <a:t>Státní mapa 1 : 5 000 – odvozená</a:t>
            </a:r>
          </a:p>
          <a:p>
            <a:pPr marL="0" indent="0" eaLnBrk="1" hangingPunct="1">
              <a:lnSpc>
                <a:spcPct val="110000"/>
              </a:lnSpc>
              <a:buFontTx/>
              <a:buNone/>
            </a:pPr>
            <a:endParaRPr lang="cs-CZ" altLang="cs-CZ" sz="1800" dirty="0"/>
          </a:p>
          <a:p>
            <a:pPr marL="0" indent="0" eaLnBrk="1" hangingPunct="1">
              <a:lnSpc>
                <a:spcPct val="110000"/>
              </a:lnSpc>
              <a:buFontTx/>
              <a:buNone/>
            </a:pPr>
            <a:r>
              <a:rPr lang="cs-CZ" altLang="cs-CZ" sz="1800" dirty="0"/>
              <a:t>Obsahuje polohopis, výškopis a popis. Jejím základním polohopisným grafickým podkladem jsou katastrální mapy, výškopisným podkladem (hnědě) zpravidla Základní mapa ČR 1:10 000 (ZM 10). Polohopisný obsah mapy (černě) je doplněn dalšími prvky z dostupných grafických podkladů, především z leteckých měřických snímků.</a:t>
            </a:r>
          </a:p>
          <a:p>
            <a:pPr marL="0" indent="0" eaLnBrk="1" hangingPunct="1">
              <a:lnSpc>
                <a:spcPct val="110000"/>
              </a:lnSpc>
              <a:buFontTx/>
              <a:buNone/>
            </a:pPr>
            <a:endParaRPr lang="cs-CZ" altLang="cs-CZ" sz="1800" dirty="0"/>
          </a:p>
          <a:p>
            <a:pPr marL="0" indent="0">
              <a:buFontTx/>
              <a:buNone/>
            </a:pPr>
            <a:r>
              <a:rPr lang="cs-CZ" altLang="cs-CZ" sz="1800" dirty="0"/>
              <a:t>Byla vyhotovena pro projekční účely. </a:t>
            </a:r>
          </a:p>
          <a:p>
            <a:pPr marL="0" indent="0" eaLnBrk="1" hangingPunct="1">
              <a:lnSpc>
                <a:spcPct val="110000"/>
              </a:lnSpc>
              <a:buFontTx/>
              <a:buNone/>
            </a:pPr>
            <a:endParaRPr lang="cs-CZ" altLang="cs-CZ" sz="1800" dirty="0"/>
          </a:p>
          <a:p>
            <a:pPr marL="0" indent="0">
              <a:buFont typeface="Wingdings" panose="05000000000000000000" pitchFamily="2" charset="2"/>
              <a:buNone/>
            </a:pPr>
            <a:endParaRPr lang="cs-CZ" altLang="cs-CZ" dirty="0"/>
          </a:p>
        </p:txBody>
      </p:sp>
      <p:pic>
        <p:nvPicPr>
          <p:cNvPr id="14340" name="Picture 4" descr="GenerujSoubor">
            <a:extLst>
              <a:ext uri="{FF2B5EF4-FFF2-40B4-BE49-F238E27FC236}">
                <a16:creationId xmlns:a16="http://schemas.microsoft.com/office/drawing/2014/main" id="{8D4C8F27-CE3F-43CA-82D3-09FA92EE47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3796"/>
          <a:stretch>
            <a:fillRect/>
          </a:stretch>
        </p:blipFill>
        <p:spPr bwMode="auto">
          <a:xfrm>
            <a:off x="4702175" y="1381125"/>
            <a:ext cx="4335463"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Nadpis 1">
            <a:extLst>
              <a:ext uri="{FF2B5EF4-FFF2-40B4-BE49-F238E27FC236}">
                <a16:creationId xmlns:a16="http://schemas.microsoft.com/office/drawing/2014/main" id="{779FAA51-653F-4552-B4C1-1095AB0F428A}"/>
              </a:ext>
            </a:extLst>
          </p:cNvPr>
          <p:cNvSpPr>
            <a:spLocks noGrp="1"/>
          </p:cNvSpPr>
          <p:nvPr>
            <p:ph type="title"/>
          </p:nvPr>
        </p:nvSpPr>
        <p:spPr>
          <a:xfrm>
            <a:off x="304800" y="304800"/>
            <a:ext cx="8532813" cy="434975"/>
          </a:xfrm>
        </p:spPr>
        <p:txBody>
          <a:bodyPr/>
          <a:lstStyle/>
          <a:p>
            <a:r>
              <a:rPr lang="cs-CZ" altLang="cs-CZ"/>
              <a:t>SMO5 – klad listů</a:t>
            </a:r>
          </a:p>
        </p:txBody>
      </p:sp>
      <p:pic>
        <p:nvPicPr>
          <p:cNvPr id="15363" name="Picture 4" descr="GenerujSoubor">
            <a:extLst>
              <a:ext uri="{FF2B5EF4-FFF2-40B4-BE49-F238E27FC236}">
                <a16:creationId xmlns:a16="http://schemas.microsoft.com/office/drawing/2014/main" id="{3676497A-4A31-4A70-9B58-E09860E9B7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58838"/>
            <a:ext cx="8677275" cy="563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Nadpis 1">
            <a:extLst>
              <a:ext uri="{FF2B5EF4-FFF2-40B4-BE49-F238E27FC236}">
                <a16:creationId xmlns:a16="http://schemas.microsoft.com/office/drawing/2014/main" id="{C2B2D002-A6B3-467D-B52C-2CA869F08F8B}"/>
              </a:ext>
            </a:extLst>
          </p:cNvPr>
          <p:cNvSpPr>
            <a:spLocks noGrp="1"/>
          </p:cNvSpPr>
          <p:nvPr>
            <p:ph type="title"/>
          </p:nvPr>
        </p:nvSpPr>
        <p:spPr>
          <a:xfrm>
            <a:off x="304800" y="304800"/>
            <a:ext cx="8532813" cy="434975"/>
          </a:xfrm>
        </p:spPr>
        <p:txBody>
          <a:bodyPr/>
          <a:lstStyle/>
          <a:p>
            <a:r>
              <a:rPr lang="cs-CZ" altLang="cs-CZ" dirty="0"/>
              <a:t>Mapy velkých měřítek – SM5 (nahrazena od 2023 ZTM 5)</a:t>
            </a:r>
          </a:p>
        </p:txBody>
      </p:sp>
      <p:sp>
        <p:nvSpPr>
          <p:cNvPr id="16387" name="Zástupný symbol pro obsah 2">
            <a:extLst>
              <a:ext uri="{FF2B5EF4-FFF2-40B4-BE49-F238E27FC236}">
                <a16:creationId xmlns:a16="http://schemas.microsoft.com/office/drawing/2014/main" id="{5C3CE191-630D-496C-9558-2F3369A05FB0}"/>
              </a:ext>
            </a:extLst>
          </p:cNvPr>
          <p:cNvSpPr>
            <a:spLocks noGrp="1"/>
          </p:cNvSpPr>
          <p:nvPr>
            <p:ph idx="1"/>
          </p:nvPr>
        </p:nvSpPr>
        <p:spPr>
          <a:xfrm>
            <a:off x="304800" y="831850"/>
            <a:ext cx="4184650" cy="5681663"/>
          </a:xfrm>
        </p:spPr>
        <p:txBody>
          <a:bodyPr/>
          <a:lstStyle/>
          <a:p>
            <a:pPr marL="0" indent="0" eaLnBrk="1" hangingPunct="1">
              <a:lnSpc>
                <a:spcPct val="110000"/>
              </a:lnSpc>
              <a:buFontTx/>
              <a:buNone/>
            </a:pPr>
            <a:r>
              <a:rPr lang="cs-CZ" altLang="cs-CZ" sz="1800" b="1">
                <a:solidFill>
                  <a:srgbClr val="FF0000"/>
                </a:solidFill>
              </a:rPr>
              <a:t>Státní mapa 1 : 5 000 </a:t>
            </a:r>
          </a:p>
          <a:p>
            <a:pPr marL="0" indent="0" eaLnBrk="1" hangingPunct="1">
              <a:lnSpc>
                <a:spcPct val="110000"/>
              </a:lnSpc>
              <a:buFontTx/>
              <a:buNone/>
            </a:pPr>
            <a:r>
              <a:rPr lang="cs-CZ" altLang="cs-CZ" sz="1800"/>
              <a:t>SM 5 se zpracovává od roku 2001 a spolu se Státní mapou 1:5000 – rastrovou postupně nahrazuje stávající analogovou Státní mapu 1:5000 – odvozenou. </a:t>
            </a:r>
          </a:p>
          <a:p>
            <a:pPr marL="0" indent="0" eaLnBrk="1" hangingPunct="1">
              <a:lnSpc>
                <a:spcPct val="110000"/>
              </a:lnSpc>
              <a:buFontTx/>
              <a:buNone/>
            </a:pPr>
            <a:endParaRPr lang="cs-CZ" altLang="cs-CZ" sz="800"/>
          </a:p>
          <a:p>
            <a:pPr marL="0" indent="0" eaLnBrk="1" hangingPunct="1">
              <a:lnSpc>
                <a:spcPct val="110000"/>
              </a:lnSpc>
              <a:buFontTx/>
              <a:buNone/>
            </a:pPr>
            <a:r>
              <a:rPr lang="cs-CZ" altLang="cs-CZ" sz="1800"/>
              <a:t>Je tvořena třemi složkami – katastrální, výškopisnou a topografickou. </a:t>
            </a:r>
          </a:p>
          <a:p>
            <a:pPr marL="0" indent="0" eaLnBrk="1" hangingPunct="1">
              <a:lnSpc>
                <a:spcPct val="110000"/>
              </a:lnSpc>
              <a:buFontTx/>
              <a:buNone/>
            </a:pPr>
            <a:r>
              <a:rPr lang="cs-CZ" altLang="cs-CZ" sz="1800"/>
              <a:t>Podkladem složky katastrální je digitální katastrální mapa (DKM) nebo katastrální mapa digitalizovaná (KM-D), </a:t>
            </a:r>
          </a:p>
          <a:p>
            <a:pPr marL="0" indent="0" eaLnBrk="1" hangingPunct="1">
              <a:lnSpc>
                <a:spcPct val="110000"/>
              </a:lnSpc>
              <a:buFontTx/>
              <a:buNone/>
            </a:pPr>
            <a:r>
              <a:rPr lang="cs-CZ" altLang="cs-CZ" sz="1800"/>
              <a:t>Výškopisná složka vychází z vektorového souboru ZABAGED</a:t>
            </a:r>
            <a:r>
              <a:rPr lang="cs-CZ" altLang="cs-CZ" sz="1800" baseline="30000"/>
              <a:t>®</a:t>
            </a:r>
            <a:r>
              <a:rPr lang="cs-CZ" altLang="cs-CZ" sz="1800"/>
              <a:t>. </a:t>
            </a:r>
          </a:p>
          <a:p>
            <a:pPr marL="0" indent="0" eaLnBrk="1" hangingPunct="1">
              <a:lnSpc>
                <a:spcPct val="110000"/>
              </a:lnSpc>
              <a:buFontTx/>
              <a:buNone/>
            </a:pPr>
            <a:r>
              <a:rPr lang="cs-CZ" altLang="cs-CZ" sz="1800"/>
              <a:t>Topografickou složku tvoří digitální ortofoto. </a:t>
            </a:r>
          </a:p>
          <a:p>
            <a:pPr marL="0" indent="0" eaLnBrk="1" hangingPunct="1">
              <a:lnSpc>
                <a:spcPct val="110000"/>
              </a:lnSpc>
              <a:buFontTx/>
              <a:buNone/>
            </a:pPr>
            <a:endParaRPr lang="cs-CZ" altLang="cs-CZ" sz="800"/>
          </a:p>
          <a:p>
            <a:pPr marL="0" indent="0" eaLnBrk="1" hangingPunct="1">
              <a:lnSpc>
                <a:spcPct val="110000"/>
              </a:lnSpc>
              <a:buFontTx/>
              <a:buNone/>
            </a:pPr>
            <a:r>
              <a:rPr lang="cs-CZ" altLang="cs-CZ" sz="1800"/>
              <a:t>Souřadnicový systém S-JTSK, výškový systém BpV. </a:t>
            </a:r>
          </a:p>
          <a:p>
            <a:pPr marL="0" indent="0">
              <a:buFont typeface="Wingdings" panose="05000000000000000000" pitchFamily="2" charset="2"/>
              <a:buNone/>
            </a:pPr>
            <a:endParaRPr lang="cs-CZ" altLang="cs-CZ"/>
          </a:p>
        </p:txBody>
      </p:sp>
      <p:pic>
        <p:nvPicPr>
          <p:cNvPr id="16388" name="Picture 6" descr="SM_5_frame_002">
            <a:extLst>
              <a:ext uri="{FF2B5EF4-FFF2-40B4-BE49-F238E27FC236}">
                <a16:creationId xmlns:a16="http://schemas.microsoft.com/office/drawing/2014/main" id="{E6669A4C-12E1-4C13-9AEE-83961BA40C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3088" y="831850"/>
            <a:ext cx="3173412"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5" descr="SM_5_frame_001">
            <a:extLst>
              <a:ext uri="{FF2B5EF4-FFF2-40B4-BE49-F238E27FC236}">
                <a16:creationId xmlns:a16="http://schemas.microsoft.com/office/drawing/2014/main" id="{956A491F-B2A2-4CB6-BCB7-8127B200C9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9438" y="3659188"/>
            <a:ext cx="3167062"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4" descr="SM_5_frame_000">
            <a:extLst>
              <a:ext uri="{FF2B5EF4-FFF2-40B4-BE49-F238E27FC236}">
                <a16:creationId xmlns:a16="http://schemas.microsoft.com/office/drawing/2014/main" id="{BE688385-EB8F-4434-8C3C-DA3D8FA266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8688" y="2333625"/>
            <a:ext cx="3095625"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Nadpis 1">
            <a:extLst>
              <a:ext uri="{FF2B5EF4-FFF2-40B4-BE49-F238E27FC236}">
                <a16:creationId xmlns:a16="http://schemas.microsoft.com/office/drawing/2014/main" id="{C2B2D002-A6B3-467D-B52C-2CA869F08F8B}"/>
              </a:ext>
            </a:extLst>
          </p:cNvPr>
          <p:cNvSpPr>
            <a:spLocks noGrp="1"/>
          </p:cNvSpPr>
          <p:nvPr>
            <p:ph type="title"/>
          </p:nvPr>
        </p:nvSpPr>
        <p:spPr>
          <a:xfrm>
            <a:off x="304800" y="304800"/>
            <a:ext cx="8532813" cy="434975"/>
          </a:xfrm>
        </p:spPr>
        <p:txBody>
          <a:bodyPr/>
          <a:lstStyle/>
          <a:p>
            <a:r>
              <a:rPr lang="cs-CZ" altLang="cs-CZ" dirty="0"/>
              <a:t>Základní topografická mapa ČR 1:5 000 (ZTM 5)</a:t>
            </a:r>
          </a:p>
        </p:txBody>
      </p:sp>
      <p:sp>
        <p:nvSpPr>
          <p:cNvPr id="16387" name="Zástupný symbol pro obsah 2">
            <a:extLst>
              <a:ext uri="{FF2B5EF4-FFF2-40B4-BE49-F238E27FC236}">
                <a16:creationId xmlns:a16="http://schemas.microsoft.com/office/drawing/2014/main" id="{5C3CE191-630D-496C-9558-2F3369A05FB0}"/>
              </a:ext>
            </a:extLst>
          </p:cNvPr>
          <p:cNvSpPr>
            <a:spLocks noGrp="1"/>
          </p:cNvSpPr>
          <p:nvPr>
            <p:ph idx="1"/>
          </p:nvPr>
        </p:nvSpPr>
        <p:spPr>
          <a:xfrm>
            <a:off x="304799" y="831850"/>
            <a:ext cx="8356315" cy="5681663"/>
          </a:xfrm>
        </p:spPr>
        <p:txBody>
          <a:bodyPr/>
          <a:lstStyle/>
          <a:p>
            <a:pPr marL="0" indent="0" eaLnBrk="1" hangingPunct="1">
              <a:lnSpc>
                <a:spcPct val="110000"/>
              </a:lnSpc>
              <a:buFontTx/>
              <a:buNone/>
            </a:pPr>
            <a:r>
              <a:rPr lang="cs-CZ" altLang="cs-CZ" sz="1800" dirty="0"/>
              <a:t>ZTM 5 je mapou velkého měřítka a obsahuje polohopis, výškopis a popis.</a:t>
            </a:r>
          </a:p>
          <a:p>
            <a:pPr marL="0" indent="0" eaLnBrk="1" hangingPunct="1">
              <a:lnSpc>
                <a:spcPct val="110000"/>
              </a:lnSpc>
              <a:buFontTx/>
              <a:buNone/>
            </a:pPr>
            <a:r>
              <a:rPr lang="cs-CZ" altLang="cs-CZ" sz="1800" dirty="0"/>
              <a:t>Vyhotovuje se z dat ZABAGED, DMR5G, </a:t>
            </a:r>
            <a:r>
              <a:rPr lang="cs-CZ" altLang="cs-CZ" sz="1800" dirty="0" err="1"/>
              <a:t>Geonames</a:t>
            </a:r>
            <a:r>
              <a:rPr lang="cs-CZ" altLang="cs-CZ" sz="1800" dirty="0"/>
              <a:t> a kartografické databáze Data10 v systému JTSK. </a:t>
            </a:r>
          </a:p>
          <a:p>
            <a:pPr marL="0" indent="0" eaLnBrk="1" hangingPunct="1">
              <a:lnSpc>
                <a:spcPct val="110000"/>
              </a:lnSpc>
              <a:buFontTx/>
              <a:buNone/>
            </a:pPr>
            <a:r>
              <a:rPr lang="cs-CZ" altLang="cs-CZ" sz="1800" dirty="0"/>
              <a:t>Mapový list zobrazuje území o velikosti 2,5 x 2 km. </a:t>
            </a:r>
          </a:p>
          <a:p>
            <a:pPr marL="0" indent="0" eaLnBrk="1" hangingPunct="1">
              <a:lnSpc>
                <a:spcPct val="110000"/>
              </a:lnSpc>
              <a:buFontTx/>
              <a:buNone/>
            </a:pPr>
            <a:endParaRPr lang="cs-CZ" altLang="cs-CZ" sz="800" dirty="0"/>
          </a:p>
          <a:p>
            <a:pPr marL="0" indent="0">
              <a:buFont typeface="Wingdings" panose="05000000000000000000" pitchFamily="2" charset="2"/>
              <a:buNone/>
            </a:pPr>
            <a:endParaRPr lang="cs-CZ" altLang="cs-CZ" dirty="0"/>
          </a:p>
        </p:txBody>
      </p:sp>
      <p:pic>
        <p:nvPicPr>
          <p:cNvPr id="3" name="Obrázek 2">
            <a:extLst>
              <a:ext uri="{FF2B5EF4-FFF2-40B4-BE49-F238E27FC236}">
                <a16:creationId xmlns:a16="http://schemas.microsoft.com/office/drawing/2014/main" id="{3F6E76FC-F95C-00E0-99ED-979AA364C5F6}"/>
              </a:ext>
            </a:extLst>
          </p:cNvPr>
          <p:cNvPicPr>
            <a:picLocks noChangeAspect="1"/>
          </p:cNvPicPr>
          <p:nvPr/>
        </p:nvPicPr>
        <p:blipFill>
          <a:blip r:embed="rId2"/>
          <a:stretch>
            <a:fillRect/>
          </a:stretch>
        </p:blipFill>
        <p:spPr>
          <a:xfrm>
            <a:off x="1212937" y="2233312"/>
            <a:ext cx="6716538" cy="4319888"/>
          </a:xfrm>
          <a:prstGeom prst="rect">
            <a:avLst/>
          </a:prstGeom>
        </p:spPr>
      </p:pic>
    </p:spTree>
    <p:extLst>
      <p:ext uri="{BB962C8B-B14F-4D97-AF65-F5344CB8AC3E}">
        <p14:creationId xmlns:p14="http://schemas.microsoft.com/office/powerpoint/2010/main" val="22733554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Nadpis 1">
            <a:extLst>
              <a:ext uri="{FF2B5EF4-FFF2-40B4-BE49-F238E27FC236}">
                <a16:creationId xmlns:a16="http://schemas.microsoft.com/office/drawing/2014/main" id="{D756A35F-597D-448C-80BF-4D87A9A0919C}"/>
              </a:ext>
            </a:extLst>
          </p:cNvPr>
          <p:cNvSpPr>
            <a:spLocks noGrp="1"/>
          </p:cNvSpPr>
          <p:nvPr>
            <p:ph type="title"/>
          </p:nvPr>
        </p:nvSpPr>
        <p:spPr>
          <a:xfrm>
            <a:off x="304800" y="304800"/>
            <a:ext cx="8532813" cy="434975"/>
          </a:xfrm>
        </p:spPr>
        <p:txBody>
          <a:bodyPr/>
          <a:lstStyle/>
          <a:p>
            <a:r>
              <a:rPr lang="cs-CZ" altLang="cs-CZ"/>
              <a:t>Mapy středních měřítek</a:t>
            </a:r>
          </a:p>
        </p:txBody>
      </p:sp>
      <p:sp>
        <p:nvSpPr>
          <p:cNvPr id="3" name="Zástupný symbol pro obsah 2">
            <a:extLst>
              <a:ext uri="{FF2B5EF4-FFF2-40B4-BE49-F238E27FC236}">
                <a16:creationId xmlns:a16="http://schemas.microsoft.com/office/drawing/2014/main" id="{84E67A7B-D091-49A1-9E36-BE1710D17006}"/>
              </a:ext>
            </a:extLst>
          </p:cNvPr>
          <p:cNvSpPr>
            <a:spLocks noGrp="1"/>
          </p:cNvSpPr>
          <p:nvPr>
            <p:ph idx="1"/>
          </p:nvPr>
        </p:nvSpPr>
        <p:spPr>
          <a:xfrm>
            <a:off x="304800" y="855663"/>
            <a:ext cx="8537575" cy="5657850"/>
          </a:xfrm>
        </p:spPr>
        <p:txBody>
          <a:bodyPr/>
          <a:lstStyle/>
          <a:p>
            <a:pPr marL="0" indent="0">
              <a:buFontTx/>
              <a:buNone/>
              <a:defRPr/>
            </a:pPr>
            <a:r>
              <a:rPr lang="cs-CZ" sz="1800" b="1" dirty="0">
                <a:solidFill>
                  <a:srgbClr val="FF0000"/>
                </a:solidFill>
              </a:rPr>
              <a:t>Topografické mapy</a:t>
            </a:r>
          </a:p>
          <a:p>
            <a:pPr marL="0" indent="0">
              <a:buFontTx/>
              <a:buNone/>
              <a:defRPr/>
            </a:pPr>
            <a:endParaRPr lang="cs-CZ" sz="800" dirty="0"/>
          </a:p>
          <a:p>
            <a:pPr marL="0" indent="0">
              <a:buFontTx/>
              <a:buNone/>
              <a:defRPr/>
            </a:pPr>
            <a:r>
              <a:rPr lang="cs-CZ" sz="1800" dirty="0"/>
              <a:t>Po 2. světové válce u nás vznikaly souběžně mapy vojenské (Gauss-</a:t>
            </a:r>
            <a:r>
              <a:rPr lang="cs-CZ" sz="1800" dirty="0" err="1"/>
              <a:t>Kr</a:t>
            </a:r>
            <a:r>
              <a:rPr lang="en-US" sz="1800" dirty="0">
                <a:cs typeface="Times New Roman" pitchFamily="18" charset="0"/>
              </a:rPr>
              <a:t>ü</a:t>
            </a:r>
            <a:r>
              <a:rPr lang="cs-CZ" sz="1800" dirty="0" err="1">
                <a:cs typeface="Times New Roman" pitchFamily="18" charset="0"/>
              </a:rPr>
              <a:t>gerovo</a:t>
            </a:r>
            <a:r>
              <a:rPr lang="cs-CZ" sz="1800" dirty="0">
                <a:cs typeface="Times New Roman" pitchFamily="18" charset="0"/>
              </a:rPr>
              <a:t> zobrazení) a civilní (Křovákovo zobrazení) – liší se jiným zpracováním a utajováním některých skutečností (civilní mapy).</a:t>
            </a:r>
          </a:p>
          <a:p>
            <a:pPr>
              <a:buFontTx/>
              <a:buNone/>
              <a:defRPr/>
            </a:pPr>
            <a:endParaRPr lang="cs-CZ" sz="800" dirty="0">
              <a:cs typeface="Times New Roman" pitchFamily="18" charset="0"/>
            </a:endParaRPr>
          </a:p>
          <a:p>
            <a:pPr>
              <a:buFontTx/>
              <a:buNone/>
              <a:defRPr/>
            </a:pPr>
            <a:r>
              <a:rPr lang="cs-CZ" sz="1800" dirty="0">
                <a:cs typeface="Times New Roman" pitchFamily="18" charset="0"/>
              </a:rPr>
              <a:t>Zabýváme se pouze civilními mapami.</a:t>
            </a:r>
          </a:p>
          <a:p>
            <a:pPr>
              <a:buFontTx/>
              <a:buNone/>
              <a:defRPr/>
            </a:pPr>
            <a:endParaRPr lang="cs-CZ" sz="1800" dirty="0">
              <a:cs typeface="Times New Roman" pitchFamily="18" charset="0"/>
            </a:endParaRPr>
          </a:p>
          <a:p>
            <a:pPr algn="just">
              <a:buFont typeface="Wingdings" panose="05000000000000000000" pitchFamily="2" charset="2"/>
              <a:buChar char="Ø"/>
              <a:defRPr/>
            </a:pPr>
            <a:r>
              <a:rPr lang="cs-CZ" sz="1800" dirty="0"/>
              <a:t>Základní topografická mapa (ZTM 10) ČR 1 : 10 000</a:t>
            </a:r>
          </a:p>
          <a:p>
            <a:pPr algn="just">
              <a:buFont typeface="Wingdings" panose="05000000000000000000" pitchFamily="2" charset="2"/>
              <a:buChar char="Ø"/>
              <a:defRPr/>
            </a:pPr>
            <a:r>
              <a:rPr lang="cs-CZ" sz="1800" dirty="0"/>
              <a:t>Základní topografická mapa (ZTM 25) ČR 1 : 25 000</a:t>
            </a:r>
          </a:p>
          <a:p>
            <a:pPr algn="just">
              <a:buFont typeface="Wingdings" panose="05000000000000000000" pitchFamily="2" charset="2"/>
              <a:buChar char="Ø"/>
              <a:defRPr/>
            </a:pPr>
            <a:r>
              <a:rPr lang="cs-CZ" sz="1800" dirty="0"/>
              <a:t>Základní topografická mapa (ZTM 50) ČR 1 : 50 000</a:t>
            </a:r>
          </a:p>
          <a:p>
            <a:pPr algn="just">
              <a:buFont typeface="Wingdings" panose="05000000000000000000" pitchFamily="2" charset="2"/>
              <a:buChar char="Ø"/>
              <a:defRPr/>
            </a:pPr>
            <a:r>
              <a:rPr lang="cs-CZ" sz="1800" dirty="0"/>
              <a:t>Základní topografická mapa (ZTM 100) ČR 1 : 100 000</a:t>
            </a:r>
          </a:p>
          <a:p>
            <a:pPr algn="just">
              <a:buFont typeface="Wingdings" panose="05000000000000000000" pitchFamily="2" charset="2"/>
              <a:buChar char="Ø"/>
              <a:defRPr/>
            </a:pPr>
            <a:r>
              <a:rPr lang="cs-CZ" sz="1800" dirty="0"/>
              <a:t>Základní topografická mapa (ZTM 250) ČR 1 : 250 000</a:t>
            </a:r>
          </a:p>
          <a:p>
            <a:pPr algn="just">
              <a:buFont typeface="Wingdings" panose="05000000000000000000" pitchFamily="2" charset="2"/>
              <a:buChar char="Ø"/>
              <a:defRPr/>
            </a:pPr>
            <a:endParaRPr lang="cs-CZ" sz="1800" dirty="0"/>
          </a:p>
          <a:p>
            <a:pPr algn="just">
              <a:buFont typeface="Wingdings" panose="05000000000000000000" pitchFamily="2" charset="2"/>
              <a:buChar char="Ø"/>
              <a:defRPr/>
            </a:pPr>
            <a:endParaRPr lang="cs-CZ" sz="1800" dirty="0"/>
          </a:p>
          <a:p>
            <a:pPr>
              <a:buFontTx/>
              <a:buNone/>
              <a:defRPr/>
            </a:pPr>
            <a:endParaRPr lang="en-US" sz="1800" dirty="0">
              <a:cs typeface="Times New Roman" pitchFamily="18" charset="0"/>
            </a:endParaRPr>
          </a:p>
          <a:p>
            <a:pPr marL="0" indent="0">
              <a:buFont typeface="Wingdings" panose="05000000000000000000" pitchFamily="2" charset="2"/>
              <a:buNone/>
              <a:defRPr/>
            </a:pPr>
            <a:endParaRPr lang="cs-CZ"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Nadpis 1">
            <a:extLst>
              <a:ext uri="{FF2B5EF4-FFF2-40B4-BE49-F238E27FC236}">
                <a16:creationId xmlns:a16="http://schemas.microsoft.com/office/drawing/2014/main" id="{119967DE-ABB4-47F9-9713-06F858AEC02D}"/>
              </a:ext>
            </a:extLst>
          </p:cNvPr>
          <p:cNvSpPr>
            <a:spLocks noGrp="1"/>
          </p:cNvSpPr>
          <p:nvPr>
            <p:ph type="title"/>
          </p:nvPr>
        </p:nvSpPr>
        <p:spPr>
          <a:xfrm>
            <a:off x="304800" y="304800"/>
            <a:ext cx="8532813" cy="434975"/>
          </a:xfrm>
        </p:spPr>
        <p:txBody>
          <a:bodyPr/>
          <a:lstStyle/>
          <a:p>
            <a:r>
              <a:rPr lang="cs-CZ" altLang="cs-CZ"/>
              <a:t>Družice</a:t>
            </a:r>
          </a:p>
        </p:txBody>
      </p:sp>
      <p:pic>
        <p:nvPicPr>
          <p:cNvPr id="5123" name="Picture 4" descr="http://thoriax.net/obrazky/druzice.jpg">
            <a:extLst>
              <a:ext uri="{FF2B5EF4-FFF2-40B4-BE49-F238E27FC236}">
                <a16:creationId xmlns:a16="http://schemas.microsoft.com/office/drawing/2014/main" id="{54B477D4-E4A8-4891-BAD8-0B69988519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5638" y="911225"/>
            <a:ext cx="5103812" cy="500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Nadpis 1">
            <a:extLst>
              <a:ext uri="{FF2B5EF4-FFF2-40B4-BE49-F238E27FC236}">
                <a16:creationId xmlns:a16="http://schemas.microsoft.com/office/drawing/2014/main" id="{17E92833-241A-4B84-A23F-6E2970FE6968}"/>
              </a:ext>
            </a:extLst>
          </p:cNvPr>
          <p:cNvSpPr>
            <a:spLocks noGrp="1"/>
          </p:cNvSpPr>
          <p:nvPr>
            <p:ph type="title"/>
          </p:nvPr>
        </p:nvSpPr>
        <p:spPr>
          <a:xfrm>
            <a:off x="304800" y="304800"/>
            <a:ext cx="8532813" cy="434975"/>
          </a:xfrm>
        </p:spPr>
        <p:txBody>
          <a:bodyPr/>
          <a:lstStyle/>
          <a:p>
            <a:r>
              <a:rPr lang="cs-CZ" altLang="cs-CZ" dirty="0"/>
              <a:t>Základní topografická mapa 1 : 10 000 (ZTM 10)</a:t>
            </a:r>
          </a:p>
        </p:txBody>
      </p:sp>
      <p:sp>
        <p:nvSpPr>
          <p:cNvPr id="3" name="Zástupný symbol pro obsah 2">
            <a:extLst>
              <a:ext uri="{FF2B5EF4-FFF2-40B4-BE49-F238E27FC236}">
                <a16:creationId xmlns:a16="http://schemas.microsoft.com/office/drawing/2014/main" id="{116F9FDA-16F6-48D6-B107-FAB021BDD557}"/>
              </a:ext>
            </a:extLst>
          </p:cNvPr>
          <p:cNvSpPr>
            <a:spLocks noGrp="1"/>
          </p:cNvSpPr>
          <p:nvPr>
            <p:ph idx="1"/>
          </p:nvPr>
        </p:nvSpPr>
        <p:spPr>
          <a:xfrm>
            <a:off x="304800" y="842963"/>
            <a:ext cx="8537575" cy="5670550"/>
          </a:xfrm>
        </p:spPr>
        <p:txBody>
          <a:bodyPr/>
          <a:lstStyle/>
          <a:p>
            <a:pPr>
              <a:buFont typeface="Wingdings" panose="05000000000000000000" pitchFamily="2" charset="2"/>
              <a:buChar char="Ø"/>
              <a:defRPr/>
            </a:pPr>
            <a:r>
              <a:rPr lang="cs-CZ" sz="1800" dirty="0"/>
              <a:t>Je mapou středního měřítka, obsahuje polohopis, výškopis a popis.</a:t>
            </a:r>
          </a:p>
          <a:p>
            <a:pPr>
              <a:buFont typeface="Wingdings" panose="05000000000000000000" pitchFamily="2" charset="2"/>
              <a:buChar char="Ø"/>
              <a:defRPr/>
            </a:pPr>
            <a:r>
              <a:rPr lang="cs-CZ" sz="1800" dirty="0"/>
              <a:t>Vyhotovuje se z dat ZABAGED a </a:t>
            </a:r>
            <a:r>
              <a:rPr lang="cs-CZ" sz="1800" dirty="0" err="1"/>
              <a:t>Geonames</a:t>
            </a:r>
            <a:r>
              <a:rPr lang="cs-CZ" sz="1800" dirty="0"/>
              <a:t> v souřadnicovém systému </a:t>
            </a:r>
            <a:br>
              <a:rPr lang="cs-CZ" sz="1800" dirty="0"/>
            </a:br>
            <a:r>
              <a:rPr lang="cs-CZ" sz="1800" dirty="0"/>
              <a:t>S-JTSK nebo ETRS89.</a:t>
            </a:r>
          </a:p>
          <a:p>
            <a:pPr>
              <a:buFont typeface="Wingdings" panose="05000000000000000000" pitchFamily="2" charset="2"/>
              <a:buChar char="Ø"/>
              <a:defRPr/>
            </a:pPr>
            <a:r>
              <a:rPr lang="cs-CZ" sz="1800" dirty="0"/>
              <a:t> Nachází široké uplatnění zejména jako podklad pro projektování a plánování.</a:t>
            </a:r>
          </a:p>
          <a:p>
            <a:pPr>
              <a:buFont typeface="Wingdings" panose="05000000000000000000" pitchFamily="2" charset="2"/>
              <a:buChar char="Ø"/>
              <a:defRPr/>
            </a:pPr>
            <a:r>
              <a:rPr lang="cs-CZ" sz="1800" dirty="0"/>
              <a:t> Mapový list zobrazuje území o velikosti 5x4 km</a:t>
            </a:r>
          </a:p>
          <a:p>
            <a:pPr marL="0" indent="0">
              <a:buNone/>
              <a:defRPr/>
            </a:pPr>
            <a:endParaRPr lang="cs-CZ" sz="1800" dirty="0"/>
          </a:p>
          <a:p>
            <a:pPr marL="0" indent="0">
              <a:buFont typeface="Wingdings" panose="05000000000000000000" pitchFamily="2" charset="2"/>
              <a:buNone/>
              <a:defRPr/>
            </a:pPr>
            <a:endParaRPr lang="cs-CZ" dirty="0"/>
          </a:p>
        </p:txBody>
      </p:sp>
      <p:pic>
        <p:nvPicPr>
          <p:cNvPr id="4" name="Obrázek 3">
            <a:extLst>
              <a:ext uri="{FF2B5EF4-FFF2-40B4-BE49-F238E27FC236}">
                <a16:creationId xmlns:a16="http://schemas.microsoft.com/office/drawing/2014/main" id="{C3B0CB89-FD8B-52F7-CACA-9E7154253590}"/>
              </a:ext>
            </a:extLst>
          </p:cNvPr>
          <p:cNvPicPr>
            <a:picLocks noChangeAspect="1"/>
          </p:cNvPicPr>
          <p:nvPr/>
        </p:nvPicPr>
        <p:blipFill>
          <a:blip r:embed="rId2"/>
          <a:stretch>
            <a:fillRect/>
          </a:stretch>
        </p:blipFill>
        <p:spPr>
          <a:xfrm>
            <a:off x="1470435" y="2484674"/>
            <a:ext cx="6203129" cy="4132027"/>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Nadpis 1">
            <a:extLst>
              <a:ext uri="{FF2B5EF4-FFF2-40B4-BE49-F238E27FC236}">
                <a16:creationId xmlns:a16="http://schemas.microsoft.com/office/drawing/2014/main" id="{17E92833-241A-4B84-A23F-6E2970FE6968}"/>
              </a:ext>
            </a:extLst>
          </p:cNvPr>
          <p:cNvSpPr>
            <a:spLocks noGrp="1"/>
          </p:cNvSpPr>
          <p:nvPr>
            <p:ph type="title"/>
          </p:nvPr>
        </p:nvSpPr>
        <p:spPr>
          <a:xfrm>
            <a:off x="304800" y="304800"/>
            <a:ext cx="8532813" cy="434975"/>
          </a:xfrm>
        </p:spPr>
        <p:txBody>
          <a:bodyPr/>
          <a:lstStyle/>
          <a:p>
            <a:r>
              <a:rPr lang="cs-CZ" altLang="cs-CZ" dirty="0"/>
              <a:t>Základní topografická mapa 1 : 50 000 (ZTM 50)</a:t>
            </a:r>
          </a:p>
        </p:txBody>
      </p:sp>
      <p:sp>
        <p:nvSpPr>
          <p:cNvPr id="3" name="Zástupný symbol pro obsah 2">
            <a:extLst>
              <a:ext uri="{FF2B5EF4-FFF2-40B4-BE49-F238E27FC236}">
                <a16:creationId xmlns:a16="http://schemas.microsoft.com/office/drawing/2014/main" id="{116F9FDA-16F6-48D6-B107-FAB021BDD557}"/>
              </a:ext>
            </a:extLst>
          </p:cNvPr>
          <p:cNvSpPr>
            <a:spLocks noGrp="1"/>
          </p:cNvSpPr>
          <p:nvPr>
            <p:ph idx="1"/>
          </p:nvPr>
        </p:nvSpPr>
        <p:spPr>
          <a:xfrm>
            <a:off x="304800" y="842963"/>
            <a:ext cx="8537575" cy="5670550"/>
          </a:xfrm>
        </p:spPr>
        <p:txBody>
          <a:bodyPr/>
          <a:lstStyle/>
          <a:p>
            <a:pPr>
              <a:buFont typeface="Wingdings" panose="05000000000000000000" pitchFamily="2" charset="2"/>
              <a:buChar char="Ø"/>
              <a:defRPr/>
            </a:pPr>
            <a:r>
              <a:rPr lang="cs-CZ" sz="1800" dirty="0"/>
              <a:t>Je mapou středního měřítka, obsahuje polohopis, výškopis a popis.</a:t>
            </a:r>
          </a:p>
          <a:p>
            <a:pPr>
              <a:buFont typeface="Wingdings" panose="05000000000000000000" pitchFamily="2" charset="2"/>
              <a:buChar char="Ø"/>
              <a:defRPr/>
            </a:pPr>
            <a:r>
              <a:rPr lang="cs-CZ" sz="1800" dirty="0"/>
              <a:t>Vyhotovuje se z dat ZABAGED, </a:t>
            </a:r>
            <a:r>
              <a:rPr lang="cs-CZ" sz="1800" dirty="0" err="1"/>
              <a:t>Geonames</a:t>
            </a:r>
            <a:r>
              <a:rPr lang="cs-CZ" sz="1800" dirty="0"/>
              <a:t> a kartografické databáze Data50 v souřadnicovém systému S-JTSK nebo ETRS89.</a:t>
            </a:r>
          </a:p>
          <a:p>
            <a:pPr>
              <a:buFont typeface="Wingdings" panose="05000000000000000000" pitchFamily="2" charset="2"/>
              <a:buChar char="Ø"/>
              <a:defRPr/>
            </a:pPr>
            <a:r>
              <a:rPr lang="cs-CZ" sz="1800" dirty="0"/>
              <a:t>Nachází široké uplatnění zejména jako podklad pro projektování a plánování</a:t>
            </a:r>
          </a:p>
          <a:p>
            <a:pPr>
              <a:buFont typeface="Wingdings" panose="05000000000000000000" pitchFamily="2" charset="2"/>
              <a:buChar char="Ø"/>
              <a:defRPr/>
            </a:pPr>
            <a:r>
              <a:rPr lang="cs-CZ" sz="1800" dirty="0"/>
              <a:t>Na jejím podkladě je vyhotovena řada účelových map (dotisk určité složky mapy), např. základní vodohospodářská mapa, silniční mapa, geologická mapa.</a:t>
            </a:r>
          </a:p>
          <a:p>
            <a:pPr>
              <a:buFont typeface="Wingdings" panose="05000000000000000000" pitchFamily="2" charset="2"/>
              <a:buChar char="Ø"/>
              <a:defRPr/>
            </a:pPr>
            <a:r>
              <a:rPr lang="cs-CZ" sz="1800" dirty="0"/>
              <a:t> Mapový list zobrazuje území o velikosti 25x20 km</a:t>
            </a:r>
          </a:p>
          <a:p>
            <a:pPr>
              <a:buFont typeface="Wingdings" panose="05000000000000000000" pitchFamily="2" charset="2"/>
              <a:buChar char="Ø"/>
              <a:defRPr/>
            </a:pPr>
            <a:endParaRPr lang="cs-CZ" sz="1800" dirty="0"/>
          </a:p>
          <a:p>
            <a:pPr marL="0" indent="0">
              <a:buFont typeface="Wingdings" panose="05000000000000000000" pitchFamily="2" charset="2"/>
              <a:buNone/>
              <a:defRPr/>
            </a:pPr>
            <a:endParaRPr lang="cs-CZ" dirty="0"/>
          </a:p>
        </p:txBody>
      </p:sp>
      <p:pic>
        <p:nvPicPr>
          <p:cNvPr id="5" name="Obrázek 4">
            <a:extLst>
              <a:ext uri="{FF2B5EF4-FFF2-40B4-BE49-F238E27FC236}">
                <a16:creationId xmlns:a16="http://schemas.microsoft.com/office/drawing/2014/main" id="{1F069624-50D1-2920-E66C-164CF8219DAF}"/>
              </a:ext>
            </a:extLst>
          </p:cNvPr>
          <p:cNvPicPr>
            <a:picLocks noChangeAspect="1"/>
          </p:cNvPicPr>
          <p:nvPr/>
        </p:nvPicPr>
        <p:blipFill>
          <a:blip r:embed="rId2"/>
          <a:stretch>
            <a:fillRect/>
          </a:stretch>
        </p:blipFill>
        <p:spPr>
          <a:xfrm>
            <a:off x="2181444" y="3269528"/>
            <a:ext cx="4779523" cy="3283672"/>
          </a:xfrm>
          <a:prstGeom prst="rect">
            <a:avLst/>
          </a:prstGeom>
        </p:spPr>
      </p:pic>
    </p:spTree>
    <p:extLst>
      <p:ext uri="{BB962C8B-B14F-4D97-AF65-F5344CB8AC3E}">
        <p14:creationId xmlns:p14="http://schemas.microsoft.com/office/powerpoint/2010/main" val="313331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Nadpis 1">
            <a:extLst>
              <a:ext uri="{FF2B5EF4-FFF2-40B4-BE49-F238E27FC236}">
                <a16:creationId xmlns:a16="http://schemas.microsoft.com/office/drawing/2014/main" id="{34242590-75FB-45E2-9742-1A9BDA72478B}"/>
              </a:ext>
            </a:extLst>
          </p:cNvPr>
          <p:cNvSpPr>
            <a:spLocks noGrp="1"/>
          </p:cNvSpPr>
          <p:nvPr>
            <p:ph type="title"/>
          </p:nvPr>
        </p:nvSpPr>
        <p:spPr>
          <a:xfrm>
            <a:off x="304800" y="304800"/>
            <a:ext cx="8532813" cy="434975"/>
          </a:xfrm>
        </p:spPr>
        <p:txBody>
          <a:bodyPr/>
          <a:lstStyle/>
          <a:p>
            <a:r>
              <a:rPr lang="cs-CZ" altLang="cs-CZ"/>
              <a:t>Fyzickogeografická mapa 1 : 500 000 (mapy malých měřítek)</a:t>
            </a:r>
          </a:p>
        </p:txBody>
      </p:sp>
      <p:pic>
        <p:nvPicPr>
          <p:cNvPr id="30723" name="Picture 5" descr="GenerujSoubor">
            <a:extLst>
              <a:ext uri="{FF2B5EF4-FFF2-40B4-BE49-F238E27FC236}">
                <a16:creationId xmlns:a16="http://schemas.microsoft.com/office/drawing/2014/main" id="{1D3C60A7-656F-4C23-96B4-A8EADB664A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7588" y="835025"/>
            <a:ext cx="7153275" cy="583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Nadpis 1">
            <a:extLst>
              <a:ext uri="{FF2B5EF4-FFF2-40B4-BE49-F238E27FC236}">
                <a16:creationId xmlns:a16="http://schemas.microsoft.com/office/drawing/2014/main" id="{5215EBD5-7738-4363-8F0F-2E410E5C7289}"/>
              </a:ext>
            </a:extLst>
          </p:cNvPr>
          <p:cNvSpPr>
            <a:spLocks noGrp="1"/>
          </p:cNvSpPr>
          <p:nvPr>
            <p:ph type="title"/>
          </p:nvPr>
        </p:nvSpPr>
        <p:spPr>
          <a:xfrm>
            <a:off x="304800" y="304800"/>
            <a:ext cx="8532813" cy="434975"/>
          </a:xfrm>
        </p:spPr>
        <p:txBody>
          <a:bodyPr/>
          <a:lstStyle/>
          <a:p>
            <a:r>
              <a:rPr lang="cs-CZ" altLang="cs-CZ" dirty="0"/>
              <a:t>Mapy malých měřítek – Mapa ČR 1: 1 000 000 (MČR 1M)</a:t>
            </a:r>
          </a:p>
        </p:txBody>
      </p:sp>
      <p:pic>
        <p:nvPicPr>
          <p:cNvPr id="3" name="Obrázek 2">
            <a:extLst>
              <a:ext uri="{FF2B5EF4-FFF2-40B4-BE49-F238E27FC236}">
                <a16:creationId xmlns:a16="http://schemas.microsoft.com/office/drawing/2014/main" id="{AE2A832F-BD10-CCD4-2562-20F1E08BE287}"/>
              </a:ext>
            </a:extLst>
          </p:cNvPr>
          <p:cNvPicPr>
            <a:picLocks noChangeAspect="1"/>
          </p:cNvPicPr>
          <p:nvPr/>
        </p:nvPicPr>
        <p:blipFill>
          <a:blip r:embed="rId2"/>
          <a:stretch>
            <a:fillRect/>
          </a:stretch>
        </p:blipFill>
        <p:spPr>
          <a:xfrm>
            <a:off x="-794" y="739775"/>
            <a:ext cx="9144000" cy="59817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Nadpis 1">
            <a:extLst>
              <a:ext uri="{FF2B5EF4-FFF2-40B4-BE49-F238E27FC236}">
                <a16:creationId xmlns:a16="http://schemas.microsoft.com/office/drawing/2014/main" id="{817FB762-049B-4218-9992-DC2E68F406BA}"/>
              </a:ext>
            </a:extLst>
          </p:cNvPr>
          <p:cNvSpPr>
            <a:spLocks noGrp="1"/>
          </p:cNvSpPr>
          <p:nvPr>
            <p:ph type="title"/>
          </p:nvPr>
        </p:nvSpPr>
        <p:spPr>
          <a:xfrm>
            <a:off x="304800" y="304800"/>
            <a:ext cx="8532813" cy="434975"/>
          </a:xfrm>
        </p:spPr>
        <p:txBody>
          <a:bodyPr/>
          <a:lstStyle/>
          <a:p>
            <a:r>
              <a:rPr lang="cs-CZ" altLang="cs-CZ"/>
              <a:t>Mapy územních celků</a:t>
            </a:r>
          </a:p>
        </p:txBody>
      </p:sp>
      <p:sp>
        <p:nvSpPr>
          <p:cNvPr id="32771" name="Zástupný symbol pro obsah 2">
            <a:extLst>
              <a:ext uri="{FF2B5EF4-FFF2-40B4-BE49-F238E27FC236}">
                <a16:creationId xmlns:a16="http://schemas.microsoft.com/office/drawing/2014/main" id="{4BFCAE56-6C95-43AE-9262-07CFE8510743}"/>
              </a:ext>
            </a:extLst>
          </p:cNvPr>
          <p:cNvSpPr>
            <a:spLocks noGrp="1"/>
          </p:cNvSpPr>
          <p:nvPr>
            <p:ph idx="1"/>
          </p:nvPr>
        </p:nvSpPr>
        <p:spPr>
          <a:xfrm>
            <a:off x="304800" y="855663"/>
            <a:ext cx="8537575" cy="5657850"/>
          </a:xfrm>
        </p:spPr>
        <p:txBody>
          <a:bodyPr/>
          <a:lstStyle/>
          <a:p>
            <a:pPr marL="0" indent="0">
              <a:buFont typeface="Wingdings" panose="05000000000000000000" pitchFamily="2" charset="2"/>
              <a:buNone/>
            </a:pPr>
            <a:r>
              <a:rPr lang="cs-CZ" altLang="cs-CZ" sz="1800"/>
              <a:t>Jsou zpracovány a vydávány zpravidla jako samostatné mapy jednotlivých územních celků stanovených územně správním členěním České republiky. Mapa okresů ČR 1:100 000 a Mapa krajů ČR 1:200 000 nemají souvislý klad mapových listů.</a:t>
            </a:r>
          </a:p>
          <a:p>
            <a:pPr marL="0" indent="0">
              <a:buFont typeface="Wingdings" panose="05000000000000000000" pitchFamily="2" charset="2"/>
              <a:buNone/>
            </a:pPr>
            <a:endParaRPr lang="cs-CZ" altLang="cs-CZ" sz="800"/>
          </a:p>
          <a:p>
            <a:pPr marL="0" indent="0">
              <a:buFont typeface="Wingdings" panose="05000000000000000000" pitchFamily="2" charset="2"/>
              <a:buNone/>
            </a:pPr>
            <a:r>
              <a:rPr lang="cs-CZ" altLang="cs-CZ" sz="1800"/>
              <a:t>1 : 200 000                 1 : 500 000               1 : 1 000 000              1 : 2 000 000</a:t>
            </a:r>
          </a:p>
        </p:txBody>
      </p:sp>
      <p:pic>
        <p:nvPicPr>
          <p:cNvPr id="32772" name="Picture 2">
            <a:extLst>
              <a:ext uri="{FF2B5EF4-FFF2-40B4-BE49-F238E27FC236}">
                <a16:creationId xmlns:a16="http://schemas.microsoft.com/office/drawing/2014/main" id="{489C4CAE-C53B-4A64-B6B3-2A4714A6B0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559050"/>
            <a:ext cx="1954213" cy="3306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3" name="Picture 3">
            <a:extLst>
              <a:ext uri="{FF2B5EF4-FFF2-40B4-BE49-F238E27FC236}">
                <a16:creationId xmlns:a16="http://schemas.microsoft.com/office/drawing/2014/main" id="{E4C27934-1AF9-434B-8BEF-9EC9EC49C2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9013" y="2559050"/>
            <a:ext cx="2184400" cy="3306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4" name="Picture 5">
            <a:extLst>
              <a:ext uri="{FF2B5EF4-FFF2-40B4-BE49-F238E27FC236}">
                <a16:creationId xmlns:a16="http://schemas.microsoft.com/office/drawing/2014/main" id="{321D856C-C35D-43D3-AD68-05DBACED3B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3413" y="2559050"/>
            <a:ext cx="2081212" cy="278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5" name="Picture 7">
            <a:extLst>
              <a:ext uri="{FF2B5EF4-FFF2-40B4-BE49-F238E27FC236}">
                <a16:creationId xmlns:a16="http://schemas.microsoft.com/office/drawing/2014/main" id="{99B7BE98-2CB7-4A17-BF9E-31B3661476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2559050"/>
            <a:ext cx="2289175"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Nadpis 1">
            <a:extLst>
              <a:ext uri="{FF2B5EF4-FFF2-40B4-BE49-F238E27FC236}">
                <a16:creationId xmlns:a16="http://schemas.microsoft.com/office/drawing/2014/main" id="{48F74DD8-1C89-4D2E-B201-26B94537E354}"/>
              </a:ext>
            </a:extLst>
          </p:cNvPr>
          <p:cNvSpPr>
            <a:spLocks noGrp="1"/>
          </p:cNvSpPr>
          <p:nvPr>
            <p:ph type="title"/>
          </p:nvPr>
        </p:nvSpPr>
        <p:spPr>
          <a:xfrm>
            <a:off x="304800" y="304800"/>
            <a:ext cx="8532813" cy="434975"/>
          </a:xfrm>
        </p:spPr>
        <p:txBody>
          <a:bodyPr/>
          <a:lstStyle/>
          <a:p>
            <a:r>
              <a:rPr lang="cs-CZ" altLang="cs-CZ"/>
              <a:t>Tematická státní mapová díla</a:t>
            </a:r>
          </a:p>
        </p:txBody>
      </p:sp>
      <p:sp>
        <p:nvSpPr>
          <p:cNvPr id="33795" name="Zástupný symbol pro obsah 2">
            <a:extLst>
              <a:ext uri="{FF2B5EF4-FFF2-40B4-BE49-F238E27FC236}">
                <a16:creationId xmlns:a16="http://schemas.microsoft.com/office/drawing/2014/main" id="{9F4E6DB6-1F40-4982-AB20-1C47A9D3D56F}"/>
              </a:ext>
            </a:extLst>
          </p:cNvPr>
          <p:cNvSpPr>
            <a:spLocks noGrp="1"/>
          </p:cNvSpPr>
          <p:nvPr>
            <p:ph idx="1"/>
          </p:nvPr>
        </p:nvSpPr>
        <p:spPr>
          <a:xfrm>
            <a:off x="304800" y="842963"/>
            <a:ext cx="8537575" cy="5670550"/>
          </a:xfrm>
        </p:spPr>
        <p:txBody>
          <a:bodyPr/>
          <a:lstStyle/>
          <a:p>
            <a:pPr>
              <a:buFont typeface="Wingdings" panose="05000000000000000000" pitchFamily="2" charset="2"/>
              <a:buChar char="Ø"/>
            </a:pPr>
            <a:r>
              <a:rPr lang="cs-CZ" altLang="cs-CZ" sz="1800"/>
              <a:t>Přehled trigonometrických a zhušťovacích bodů 1:50 000</a:t>
            </a:r>
          </a:p>
          <a:p>
            <a:pPr>
              <a:buFont typeface="Wingdings" panose="05000000000000000000" pitchFamily="2" charset="2"/>
              <a:buChar char="Ø"/>
            </a:pPr>
            <a:r>
              <a:rPr lang="cs-CZ" altLang="cs-CZ" sz="1800"/>
              <a:t>Přehled výškové (nivelační) sítě 1:50 000</a:t>
            </a:r>
          </a:p>
          <a:p>
            <a:pPr>
              <a:buFont typeface="Wingdings" panose="05000000000000000000" pitchFamily="2" charset="2"/>
              <a:buChar char="Ø"/>
            </a:pPr>
            <a:r>
              <a:rPr lang="cs-CZ" altLang="cs-CZ" sz="1800"/>
              <a:t>Mapa základních sídelních jednotek ČR 1:50 000</a:t>
            </a:r>
          </a:p>
          <a:p>
            <a:pPr>
              <a:buFont typeface="Wingdings" panose="05000000000000000000" pitchFamily="2" charset="2"/>
              <a:buChar char="Ø"/>
            </a:pPr>
            <a:r>
              <a:rPr lang="cs-CZ" altLang="cs-CZ" sz="1800"/>
              <a:t>Základní vodohospodářská mapa ČR 1:50 000</a:t>
            </a:r>
          </a:p>
          <a:p>
            <a:pPr>
              <a:buFont typeface="Wingdings" panose="05000000000000000000" pitchFamily="2" charset="2"/>
              <a:buChar char="Ø"/>
            </a:pPr>
            <a:r>
              <a:rPr lang="cs-CZ" altLang="cs-CZ" sz="1800"/>
              <a:t>Silniční mapa ČR 1:50 000</a:t>
            </a:r>
          </a:p>
          <a:p>
            <a:pPr>
              <a:buFont typeface="Wingdings" panose="05000000000000000000" pitchFamily="2" charset="2"/>
              <a:buChar char="Ø"/>
            </a:pPr>
            <a:r>
              <a:rPr lang="cs-CZ" altLang="cs-CZ" sz="1800"/>
              <a:t>Silniční mapa krajů ČR 1:200 000</a:t>
            </a:r>
          </a:p>
          <a:p>
            <a:pPr>
              <a:buFont typeface="Wingdings" panose="05000000000000000000" pitchFamily="2" charset="2"/>
              <a:buChar char="Ø"/>
            </a:pPr>
            <a:r>
              <a:rPr lang="cs-CZ" altLang="cs-CZ" sz="1800"/>
              <a:t>Česká republika - Česká státní nivelační síť I.-III. řád 1:500 000,</a:t>
            </a:r>
          </a:p>
          <a:p>
            <a:pPr>
              <a:buFont typeface="Wingdings" panose="05000000000000000000" pitchFamily="2" charset="2"/>
              <a:buChar char="Ø"/>
            </a:pPr>
            <a:r>
              <a:rPr lang="pl-PL" altLang="cs-CZ" sz="1800"/>
              <a:t>I.-III. řád Praha a okolí 1:100 000</a:t>
            </a:r>
          </a:p>
          <a:p>
            <a:pPr>
              <a:buFont typeface="Wingdings" panose="05000000000000000000" pitchFamily="2" charset="2"/>
              <a:buChar char="Ø"/>
            </a:pPr>
            <a:r>
              <a:rPr lang="pt-BR" altLang="cs-CZ" sz="1800"/>
              <a:t>Podkladová mapa ČR 1:1 000 000</a:t>
            </a:r>
            <a:endParaRPr lang="cs-CZ" altLang="cs-CZ" sz="1800"/>
          </a:p>
        </p:txBody>
      </p:sp>
      <p:pic>
        <p:nvPicPr>
          <p:cNvPr id="33796" name="Picture 2" descr="http://oldgeogr.muni.cz/ucebnice/kartografie/images/K9/vodohosp.gif">
            <a:extLst>
              <a:ext uri="{FF2B5EF4-FFF2-40B4-BE49-F238E27FC236}">
                <a16:creationId xmlns:a16="http://schemas.microsoft.com/office/drawing/2014/main" id="{A2C66394-E3C1-4D2C-995B-CD7092AD12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8988" y="3297238"/>
            <a:ext cx="4238625" cy="341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Nadpis 1">
            <a:extLst>
              <a:ext uri="{FF2B5EF4-FFF2-40B4-BE49-F238E27FC236}">
                <a16:creationId xmlns:a16="http://schemas.microsoft.com/office/drawing/2014/main" id="{F96E6039-CA5F-4996-A837-43B48F66B8F1}"/>
              </a:ext>
            </a:extLst>
          </p:cNvPr>
          <p:cNvSpPr>
            <a:spLocks noGrp="1"/>
          </p:cNvSpPr>
          <p:nvPr>
            <p:ph type="title"/>
          </p:nvPr>
        </p:nvSpPr>
        <p:spPr>
          <a:xfrm>
            <a:off x="304800" y="304800"/>
            <a:ext cx="8532813" cy="434975"/>
          </a:xfrm>
        </p:spPr>
        <p:txBody>
          <a:bodyPr/>
          <a:lstStyle/>
          <a:p>
            <a:r>
              <a:rPr lang="cs-CZ" altLang="cs-CZ"/>
              <a:t>Účelové mapy ve výstavbě</a:t>
            </a:r>
          </a:p>
        </p:txBody>
      </p:sp>
      <p:sp>
        <p:nvSpPr>
          <p:cNvPr id="34819" name="Zástupný symbol pro obsah 2">
            <a:extLst>
              <a:ext uri="{FF2B5EF4-FFF2-40B4-BE49-F238E27FC236}">
                <a16:creationId xmlns:a16="http://schemas.microsoft.com/office/drawing/2014/main" id="{1ACB55F4-8C30-4368-A669-8A82988B8CC6}"/>
              </a:ext>
            </a:extLst>
          </p:cNvPr>
          <p:cNvSpPr>
            <a:spLocks noGrp="1"/>
          </p:cNvSpPr>
          <p:nvPr>
            <p:ph idx="1"/>
          </p:nvPr>
        </p:nvSpPr>
        <p:spPr>
          <a:xfrm>
            <a:off x="304800" y="879475"/>
            <a:ext cx="8537575" cy="5634038"/>
          </a:xfrm>
        </p:spPr>
        <p:txBody>
          <a:bodyPr/>
          <a:lstStyle/>
          <a:p>
            <a:pPr marL="0" indent="0" eaLnBrk="1" hangingPunct="1">
              <a:lnSpc>
                <a:spcPct val="110000"/>
              </a:lnSpc>
              <a:buFontTx/>
              <a:buNone/>
            </a:pPr>
            <a:r>
              <a:rPr lang="cs-CZ" altLang="cs-CZ" sz="1800"/>
              <a:t>Účelové mapy jsou mapy se speciálním obsahem. Kromě základních údajů (hranice parcel, budovy, silnice, železnice, vodní toky...) obsahují ještě doplňující údaje (např. železniční účelová mapa obsahuje navíc údaje potřebné pro provoz železnic – zákres železničního tělesa, zákres příkopů, kolejiště, traťových a staničních železničních zařízení, návěstidel,...). </a:t>
            </a:r>
          </a:p>
          <a:p>
            <a:pPr marL="0" indent="0" eaLnBrk="1" hangingPunct="1">
              <a:lnSpc>
                <a:spcPct val="110000"/>
              </a:lnSpc>
              <a:buFontTx/>
              <a:buNone/>
            </a:pPr>
            <a:endParaRPr lang="cs-CZ" altLang="cs-CZ" sz="800"/>
          </a:p>
          <a:p>
            <a:pPr marL="0" indent="0" eaLnBrk="1" hangingPunct="1">
              <a:lnSpc>
                <a:spcPct val="110000"/>
              </a:lnSpc>
              <a:buFontTx/>
              <a:buNone/>
            </a:pPr>
            <a:r>
              <a:rPr lang="cs-CZ" altLang="cs-CZ" sz="1800"/>
              <a:t>Jsou často vedeny digitální podobě. Jsou v měřítkách 1:200 (ZMZ – základní mapa závodu) až 1:5000 (lesnické mapy) podle účelu mapy.</a:t>
            </a:r>
          </a:p>
          <a:p>
            <a:pPr marL="0" indent="0" eaLnBrk="1" hangingPunct="1">
              <a:lnSpc>
                <a:spcPct val="110000"/>
              </a:lnSpc>
              <a:buFontTx/>
              <a:buNone/>
            </a:pPr>
            <a:endParaRPr lang="cs-CZ" altLang="cs-CZ" sz="800"/>
          </a:p>
          <a:p>
            <a:pPr marL="0" indent="0" eaLnBrk="1" hangingPunct="1">
              <a:lnSpc>
                <a:spcPct val="110000"/>
              </a:lnSpc>
              <a:buFontTx/>
              <a:buNone/>
            </a:pPr>
            <a:r>
              <a:rPr lang="cs-CZ" altLang="cs-CZ" sz="1800"/>
              <a:t>Obsah účelové mapy lze rozdělit na část polohopisnou, výškopisnou a popis mapy.</a:t>
            </a:r>
            <a:endParaRPr lang="en-US" altLang="cs-CZ" sz="1800"/>
          </a:p>
          <a:p>
            <a:pPr marL="0" indent="0">
              <a:buFont typeface="Wingdings" panose="05000000000000000000" pitchFamily="2" charset="2"/>
              <a:buNone/>
            </a:pPr>
            <a:endParaRPr lang="cs-CZ" altLang="cs-CZ" sz="18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Nadpis 1">
            <a:extLst>
              <a:ext uri="{FF2B5EF4-FFF2-40B4-BE49-F238E27FC236}">
                <a16:creationId xmlns:a16="http://schemas.microsoft.com/office/drawing/2014/main" id="{B8226572-AB0F-40D7-8826-8D893B00A757}"/>
              </a:ext>
            </a:extLst>
          </p:cNvPr>
          <p:cNvSpPr>
            <a:spLocks noGrp="1"/>
          </p:cNvSpPr>
          <p:nvPr>
            <p:ph type="title"/>
          </p:nvPr>
        </p:nvSpPr>
        <p:spPr>
          <a:xfrm>
            <a:off x="304800" y="304800"/>
            <a:ext cx="8532813" cy="434975"/>
          </a:xfrm>
        </p:spPr>
        <p:txBody>
          <a:bodyPr/>
          <a:lstStyle/>
          <a:p>
            <a:r>
              <a:rPr lang="cs-CZ" altLang="cs-CZ"/>
              <a:t>Technická mapa města (TMM)</a:t>
            </a:r>
          </a:p>
        </p:txBody>
      </p:sp>
      <p:sp>
        <p:nvSpPr>
          <p:cNvPr id="35843" name="Zástupný symbol pro obsah 2">
            <a:extLst>
              <a:ext uri="{FF2B5EF4-FFF2-40B4-BE49-F238E27FC236}">
                <a16:creationId xmlns:a16="http://schemas.microsoft.com/office/drawing/2014/main" id="{9C7D93F8-E9DF-4BC5-863C-5F81BA7554BB}"/>
              </a:ext>
            </a:extLst>
          </p:cNvPr>
          <p:cNvSpPr>
            <a:spLocks noGrp="1"/>
          </p:cNvSpPr>
          <p:nvPr>
            <p:ph idx="1"/>
          </p:nvPr>
        </p:nvSpPr>
        <p:spPr>
          <a:xfrm>
            <a:off x="304800" y="727075"/>
            <a:ext cx="8637588" cy="5786438"/>
          </a:xfrm>
        </p:spPr>
        <p:txBody>
          <a:bodyPr/>
          <a:lstStyle/>
          <a:p>
            <a:pPr marL="0" indent="0">
              <a:buFont typeface="Wingdings" panose="05000000000000000000" pitchFamily="2" charset="2"/>
              <a:buNone/>
            </a:pPr>
            <a:r>
              <a:rPr lang="cs-CZ" altLang="cs-CZ" sz="1800"/>
              <a:t>Má měřítko 1 : 500, na perifériích 1 : 1000. Zpravidla kromě obvyklé situace zobrazuje veškeré podzemní a nadzemní sítě a rozvody, jejichž parametry jsou odlišovány druhem a barvou čáry. Povinnost spolupracovat na udržování úplnosti a aktuálnosti obsahu mají správci sítí. Náklady na mapování hradí obce.</a:t>
            </a:r>
          </a:p>
          <a:p>
            <a:pPr marL="0" indent="0">
              <a:buFont typeface="Wingdings" panose="05000000000000000000" pitchFamily="2" charset="2"/>
              <a:buNone/>
            </a:pPr>
            <a:endParaRPr lang="cs-CZ" altLang="cs-CZ"/>
          </a:p>
        </p:txBody>
      </p:sp>
      <p:pic>
        <p:nvPicPr>
          <p:cNvPr id="35844" name="Picture 10" descr="TM1280x1024">
            <a:extLst>
              <a:ext uri="{FF2B5EF4-FFF2-40B4-BE49-F238E27FC236}">
                <a16:creationId xmlns:a16="http://schemas.microsoft.com/office/drawing/2014/main" id="{ED57D7FE-5DA0-4039-9FA6-27E1E908F4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375" y="2122488"/>
            <a:ext cx="5334000" cy="42687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Nadpis 1">
            <a:extLst>
              <a:ext uri="{FF2B5EF4-FFF2-40B4-BE49-F238E27FC236}">
                <a16:creationId xmlns:a16="http://schemas.microsoft.com/office/drawing/2014/main" id="{4FE05CC2-2853-41E0-9152-B59612C2E91A}"/>
              </a:ext>
            </a:extLst>
          </p:cNvPr>
          <p:cNvSpPr>
            <a:spLocks noGrp="1"/>
          </p:cNvSpPr>
          <p:nvPr>
            <p:ph type="title"/>
          </p:nvPr>
        </p:nvSpPr>
        <p:spPr>
          <a:xfrm>
            <a:off x="304800" y="304800"/>
            <a:ext cx="8532813" cy="434975"/>
          </a:xfrm>
        </p:spPr>
        <p:txBody>
          <a:bodyPr/>
          <a:lstStyle/>
          <a:p>
            <a:r>
              <a:rPr lang="cs-CZ" altLang="cs-CZ"/>
              <a:t>Další účelové mapy</a:t>
            </a:r>
          </a:p>
        </p:txBody>
      </p:sp>
      <p:sp>
        <p:nvSpPr>
          <p:cNvPr id="36867" name="Zástupný symbol pro obsah 2">
            <a:extLst>
              <a:ext uri="{FF2B5EF4-FFF2-40B4-BE49-F238E27FC236}">
                <a16:creationId xmlns:a16="http://schemas.microsoft.com/office/drawing/2014/main" id="{CFF520E5-6DE8-46E5-B7F7-F2299A907099}"/>
              </a:ext>
            </a:extLst>
          </p:cNvPr>
          <p:cNvSpPr>
            <a:spLocks noGrp="1"/>
          </p:cNvSpPr>
          <p:nvPr>
            <p:ph idx="1"/>
          </p:nvPr>
        </p:nvSpPr>
        <p:spPr>
          <a:xfrm>
            <a:off x="304800" y="855663"/>
            <a:ext cx="8537575" cy="5657850"/>
          </a:xfrm>
        </p:spPr>
        <p:txBody>
          <a:bodyPr/>
          <a:lstStyle/>
          <a:p>
            <a:pPr marL="0" indent="0" eaLnBrk="1" hangingPunct="1">
              <a:lnSpc>
                <a:spcPct val="110000"/>
              </a:lnSpc>
              <a:buFontTx/>
              <a:buNone/>
            </a:pPr>
            <a:r>
              <a:rPr lang="cs-CZ" altLang="cs-CZ" sz="1800" b="1">
                <a:solidFill>
                  <a:srgbClr val="FF0000"/>
                </a:solidFill>
              </a:rPr>
              <a:t>Základní mapa závodu (ZMZ)</a:t>
            </a:r>
          </a:p>
          <a:p>
            <a:pPr marL="0" indent="0" eaLnBrk="1" hangingPunct="1">
              <a:lnSpc>
                <a:spcPct val="110000"/>
              </a:lnSpc>
              <a:buFontTx/>
              <a:buNone/>
            </a:pPr>
            <a:r>
              <a:rPr lang="cs-CZ" altLang="cs-CZ" sz="1800"/>
              <a:t>Měřítko od 1 : 200 do 1 : 1000, kromě průběhu veškerých sítí jsou zakresleny stavby, uživatelská, kontrolní nebo regulační zařízení, jednotlivé stromy apod.</a:t>
            </a:r>
          </a:p>
          <a:p>
            <a:pPr marL="0" indent="0" eaLnBrk="1" hangingPunct="1">
              <a:lnSpc>
                <a:spcPct val="110000"/>
              </a:lnSpc>
              <a:buFontTx/>
              <a:buNone/>
            </a:pPr>
            <a:endParaRPr lang="cs-CZ" altLang="cs-CZ" sz="1800"/>
          </a:p>
          <a:p>
            <a:pPr marL="0" indent="0" eaLnBrk="1" hangingPunct="1">
              <a:lnSpc>
                <a:spcPct val="110000"/>
              </a:lnSpc>
              <a:buFontTx/>
              <a:buNone/>
            </a:pPr>
            <a:r>
              <a:rPr lang="cs-CZ" altLang="cs-CZ" sz="1800" b="1">
                <a:solidFill>
                  <a:srgbClr val="FF0000"/>
                </a:solidFill>
              </a:rPr>
              <a:t>Jednotná železniční mapa (JŽM)</a:t>
            </a:r>
          </a:p>
          <a:p>
            <a:pPr marL="0" indent="0" eaLnBrk="1" hangingPunct="1">
              <a:lnSpc>
                <a:spcPct val="110000"/>
              </a:lnSpc>
              <a:buFontTx/>
              <a:buNone/>
            </a:pPr>
            <a:r>
              <a:rPr lang="cs-CZ" altLang="cs-CZ" sz="1800"/>
              <a:t>Zobrazuje traťová a staniční vybavení a zařízení v obvodu drážního tělesa, je vyhotovována v měřítku 1 :1000 a v komplikovaných poměrech 1 : 500. JŽM je tajná. </a:t>
            </a:r>
          </a:p>
          <a:p>
            <a:pPr marL="0" indent="0" eaLnBrk="1" hangingPunct="1">
              <a:lnSpc>
                <a:spcPct val="110000"/>
              </a:lnSpc>
              <a:buFontTx/>
              <a:buNone/>
            </a:pPr>
            <a:endParaRPr lang="cs-CZ" altLang="cs-CZ" sz="1800"/>
          </a:p>
          <a:p>
            <a:pPr marL="0" indent="0" eaLnBrk="1" hangingPunct="1">
              <a:lnSpc>
                <a:spcPct val="110000"/>
              </a:lnSpc>
              <a:buFontTx/>
              <a:buNone/>
            </a:pPr>
            <a:r>
              <a:rPr lang="cs-CZ" altLang="cs-CZ" sz="1800"/>
              <a:t>Další účelové mapy</a:t>
            </a:r>
          </a:p>
          <a:p>
            <a:pPr marL="0" indent="0" eaLnBrk="1" hangingPunct="1">
              <a:lnSpc>
                <a:spcPct val="110000"/>
              </a:lnSpc>
              <a:buFontTx/>
              <a:buNone/>
            </a:pPr>
            <a:r>
              <a:rPr lang="cs-CZ" altLang="cs-CZ" sz="1800"/>
              <a:t>ZM dálnice, letiště, lomu, dále důlní mapy (v působnosti Českého báňského úřadu), mapy lesnické, vodohospodářské a další.</a:t>
            </a:r>
          </a:p>
          <a:p>
            <a:pPr marL="0" indent="0">
              <a:buFont typeface="Wingdings" panose="05000000000000000000" pitchFamily="2" charset="2"/>
              <a:buNone/>
            </a:pPr>
            <a:endParaRPr lang="cs-CZ" altLang="cs-CZ"/>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Nadpis 1">
            <a:extLst>
              <a:ext uri="{FF2B5EF4-FFF2-40B4-BE49-F238E27FC236}">
                <a16:creationId xmlns:a16="http://schemas.microsoft.com/office/drawing/2014/main" id="{7535597D-C5AF-46F0-8D98-146D3BC5A5AD}"/>
              </a:ext>
            </a:extLst>
          </p:cNvPr>
          <p:cNvSpPr>
            <a:spLocks noGrp="1"/>
          </p:cNvSpPr>
          <p:nvPr>
            <p:ph type="title"/>
          </p:nvPr>
        </p:nvSpPr>
        <p:spPr>
          <a:xfrm>
            <a:off x="304800" y="304800"/>
            <a:ext cx="8532813" cy="434975"/>
          </a:xfrm>
        </p:spPr>
        <p:txBody>
          <a:bodyPr/>
          <a:lstStyle/>
          <a:p>
            <a:r>
              <a:rPr lang="cs-CZ" altLang="cs-CZ"/>
              <a:t>Základní důlní mapa</a:t>
            </a:r>
          </a:p>
        </p:txBody>
      </p:sp>
      <p:pic>
        <p:nvPicPr>
          <p:cNvPr id="37891" name="Picture 2" descr="C:\Documents and Settings\SiO2\Plocha\dokumenty\přednáška 1\obrázky pro prezentaci\ZDM0405.wmf">
            <a:extLst>
              <a:ext uri="{FF2B5EF4-FFF2-40B4-BE49-F238E27FC236}">
                <a16:creationId xmlns:a16="http://schemas.microsoft.com/office/drawing/2014/main" id="{CC35E8FC-6C56-4731-977A-527D693556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125" y="1096963"/>
            <a:ext cx="8091488" cy="519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Nadpis 1">
            <a:extLst>
              <a:ext uri="{FF2B5EF4-FFF2-40B4-BE49-F238E27FC236}">
                <a16:creationId xmlns:a16="http://schemas.microsoft.com/office/drawing/2014/main" id="{8637245C-E8C4-4D0B-B0B1-BCAE4263EFA6}"/>
              </a:ext>
            </a:extLst>
          </p:cNvPr>
          <p:cNvSpPr>
            <a:spLocks noGrp="1"/>
          </p:cNvSpPr>
          <p:nvPr>
            <p:ph type="title"/>
          </p:nvPr>
        </p:nvSpPr>
        <p:spPr>
          <a:xfrm>
            <a:off x="304800" y="304800"/>
            <a:ext cx="8532813" cy="434975"/>
          </a:xfrm>
        </p:spPr>
        <p:txBody>
          <a:bodyPr/>
          <a:lstStyle/>
          <a:p>
            <a:r>
              <a:rPr lang="cs-CZ" altLang="cs-CZ"/>
              <a:t>GNSS – zpracování dat</a:t>
            </a:r>
          </a:p>
        </p:txBody>
      </p:sp>
      <p:sp>
        <p:nvSpPr>
          <p:cNvPr id="3" name="Zástupný symbol pro obsah 2">
            <a:extLst>
              <a:ext uri="{FF2B5EF4-FFF2-40B4-BE49-F238E27FC236}">
                <a16:creationId xmlns:a16="http://schemas.microsoft.com/office/drawing/2014/main" id="{58CCC652-5C46-4509-83C1-7EAF01D35631}"/>
              </a:ext>
            </a:extLst>
          </p:cNvPr>
          <p:cNvSpPr>
            <a:spLocks noGrp="1"/>
          </p:cNvSpPr>
          <p:nvPr>
            <p:ph idx="1"/>
          </p:nvPr>
        </p:nvSpPr>
        <p:spPr>
          <a:xfrm>
            <a:off x="304800" y="866775"/>
            <a:ext cx="8720138" cy="5646738"/>
          </a:xfrm>
        </p:spPr>
        <p:txBody>
          <a:bodyPr/>
          <a:lstStyle/>
          <a:p>
            <a:pPr marL="0" indent="0">
              <a:buFont typeface="Wingdings" panose="05000000000000000000" pitchFamily="2" charset="2"/>
              <a:buNone/>
              <a:defRPr/>
            </a:pPr>
            <a:r>
              <a:rPr lang="cs-CZ" sz="1800" dirty="0"/>
              <a:t>Zpracování dat</a:t>
            </a:r>
          </a:p>
          <a:p>
            <a:pPr>
              <a:buFont typeface="Wingdings" panose="05000000000000000000" pitchFamily="2" charset="2"/>
              <a:buChar char="Ø"/>
              <a:defRPr/>
            </a:pPr>
            <a:r>
              <a:rPr lang="cs-CZ" sz="1800" dirty="0"/>
              <a:t>Navigační (průsečík kulových ploch bez oprav, přesnost 5m – 10 m)</a:t>
            </a:r>
          </a:p>
          <a:p>
            <a:pPr>
              <a:buFont typeface="Wingdings" panose="05000000000000000000" pitchFamily="2" charset="2"/>
              <a:buChar char="Ø"/>
              <a:defRPr/>
            </a:pPr>
            <a:r>
              <a:rPr lang="cs-CZ" sz="1800" dirty="0"/>
              <a:t>Diferenční (jeden přijímač na bodě určuje opravy zaváděné do měření)</a:t>
            </a:r>
          </a:p>
          <a:p>
            <a:pPr>
              <a:buFont typeface="Wingdings" panose="05000000000000000000" pitchFamily="2" charset="2"/>
              <a:buChar char="Ø"/>
              <a:defRPr/>
            </a:pPr>
            <a:r>
              <a:rPr lang="cs-CZ" sz="1800" dirty="0"/>
              <a:t>Geodetické (dva přijímače určují vektor, korekce z referenčních stanic)</a:t>
            </a:r>
          </a:p>
          <a:p>
            <a:pPr marL="0" indent="0">
              <a:buFont typeface="Wingdings" panose="05000000000000000000" pitchFamily="2" charset="2"/>
              <a:buNone/>
              <a:defRPr/>
            </a:pPr>
            <a:endParaRPr lang="cs-CZ" sz="800" dirty="0"/>
          </a:p>
          <a:p>
            <a:pPr marL="0" indent="0">
              <a:buFont typeface="Wingdings" panose="05000000000000000000" pitchFamily="2" charset="2"/>
              <a:buNone/>
              <a:defRPr/>
            </a:pPr>
            <a:r>
              <a:rPr lang="cs-CZ" sz="1800" u="sng" dirty="0"/>
              <a:t>Diferenční měření</a:t>
            </a:r>
          </a:p>
          <a:p>
            <a:pPr>
              <a:buFont typeface="Wingdings" panose="05000000000000000000" pitchFamily="2" charset="2"/>
              <a:buChar char="Ø"/>
              <a:defRPr/>
            </a:pPr>
            <a:r>
              <a:rPr lang="cs-CZ" sz="1800" dirty="0"/>
              <a:t>DGPS (diferenční GPS, lépe by mělo být DGNSS)</a:t>
            </a:r>
          </a:p>
          <a:p>
            <a:pPr>
              <a:buFont typeface="Wingdings" panose="05000000000000000000" pitchFamily="2" charset="2"/>
              <a:buChar char="Ø"/>
              <a:defRPr/>
            </a:pPr>
            <a:r>
              <a:rPr lang="cs-CZ" sz="1800" dirty="0"/>
              <a:t>jeden přijímač je umístěn na bodě o známých souřadnicích a stále měří</a:t>
            </a:r>
          </a:p>
          <a:p>
            <a:pPr>
              <a:buFont typeface="Wingdings" panose="05000000000000000000" pitchFamily="2" charset="2"/>
              <a:buChar char="Ø"/>
              <a:defRPr/>
            </a:pPr>
            <a:r>
              <a:rPr lang="cs-CZ" sz="1800" dirty="0"/>
              <a:t>určené rozdíly se jako opravy zavádějí do měření na bodech o neznámých souřadnicích. </a:t>
            </a:r>
          </a:p>
          <a:p>
            <a:pPr>
              <a:buFont typeface="Wingdings" panose="05000000000000000000" pitchFamily="2" charset="2"/>
              <a:buChar char="Ø"/>
              <a:defRPr/>
            </a:pPr>
            <a:r>
              <a:rPr lang="cs-CZ" sz="1800" dirty="0"/>
              <a:t>radiově vysílané korekce (WAAS, EGNOS apod.; v ČR placené CZEPOS)</a:t>
            </a:r>
          </a:p>
          <a:p>
            <a:pPr>
              <a:buFont typeface="Wingdings" panose="05000000000000000000" pitchFamily="2" charset="2"/>
              <a:buChar char="Ø"/>
              <a:defRPr/>
            </a:pPr>
            <a:r>
              <a:rPr lang="cs-CZ" sz="1800" dirty="0"/>
              <a:t>přesnost až cca 1 m v poloze</a:t>
            </a:r>
          </a:p>
          <a:p>
            <a:pPr>
              <a:buFont typeface="Wingdings" panose="05000000000000000000" pitchFamily="2" charset="2"/>
              <a:buChar char="Ø"/>
              <a:defRPr/>
            </a:pPr>
            <a:r>
              <a:rPr lang="cs-CZ" sz="1800" dirty="0"/>
              <a:t>využívá se zejména pro potřeby měření v oblasti GIS.</a:t>
            </a:r>
          </a:p>
          <a:p>
            <a:pPr marL="0" indent="0">
              <a:buFont typeface="Wingdings" panose="05000000000000000000" pitchFamily="2" charset="2"/>
              <a:buNone/>
              <a:defRPr/>
            </a:pPr>
            <a:endParaRPr lang="cs-CZ" sz="800" dirty="0"/>
          </a:p>
          <a:p>
            <a:pPr marL="0" indent="0">
              <a:buFont typeface="Wingdings" panose="05000000000000000000" pitchFamily="2" charset="2"/>
              <a:buNone/>
              <a:defRPr/>
            </a:pPr>
            <a:r>
              <a:rPr lang="cs-CZ" sz="1800" u="sng" dirty="0">
                <a:solidFill>
                  <a:srgbClr val="FF0000"/>
                </a:solidFill>
              </a:rPr>
              <a:t>Geodetické zpracování dat</a:t>
            </a:r>
          </a:p>
          <a:p>
            <a:pPr>
              <a:buFont typeface="Wingdings" panose="05000000000000000000" pitchFamily="2" charset="2"/>
              <a:buChar char="Ø"/>
              <a:defRPr/>
            </a:pPr>
            <a:r>
              <a:rPr lang="cs-CZ" sz="1800" dirty="0"/>
              <a:t>Využití dalších údajů z radiových signálů (přesná fázová měření)</a:t>
            </a:r>
          </a:p>
          <a:p>
            <a:pPr>
              <a:buFont typeface="Wingdings" panose="05000000000000000000" pitchFamily="2" charset="2"/>
              <a:buChar char="Ø"/>
              <a:defRPr/>
            </a:pPr>
            <a:r>
              <a:rPr lang="cs-CZ" sz="1800" dirty="0"/>
              <a:t>Současné měření nejméně dvou speciálních geodetických přístrojů (vektor)</a:t>
            </a:r>
          </a:p>
          <a:p>
            <a:pPr>
              <a:buFont typeface="Wingdings" panose="05000000000000000000" pitchFamily="2" charset="2"/>
              <a:buChar char="Ø"/>
              <a:defRPr/>
            </a:pPr>
            <a:r>
              <a:rPr lang="cs-CZ" sz="1800" dirty="0"/>
              <a:t>Síť referenčních stanic (přijímače na známých bodech) </a:t>
            </a:r>
          </a:p>
          <a:p>
            <a:pPr>
              <a:buFont typeface="Wingdings" panose="05000000000000000000" pitchFamily="2" charset="2"/>
              <a:buChar char="Ø"/>
              <a:defRPr/>
            </a:pPr>
            <a:r>
              <a:rPr lang="cs-CZ" sz="1800" dirty="0"/>
              <a:t>Data korekcí na internetu za úplatu – CZEPOS, VRS </a:t>
            </a:r>
            <a:r>
              <a:rPr lang="cs-CZ" sz="1800" dirty="0" err="1"/>
              <a:t>Now</a:t>
            </a:r>
            <a:r>
              <a:rPr lang="cs-CZ" sz="1800" dirty="0"/>
              <a:t>, </a:t>
            </a:r>
            <a:r>
              <a:rPr lang="cs-CZ" sz="1800" dirty="0" err="1"/>
              <a:t>TOPnet</a:t>
            </a:r>
            <a:endParaRPr lang="cs-CZ" sz="18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Nadpis 1">
            <a:extLst>
              <a:ext uri="{FF2B5EF4-FFF2-40B4-BE49-F238E27FC236}">
                <a16:creationId xmlns:a16="http://schemas.microsoft.com/office/drawing/2014/main" id="{075EA4BC-6499-4176-8E5F-0FECD3FE77E6}"/>
              </a:ext>
            </a:extLst>
          </p:cNvPr>
          <p:cNvSpPr>
            <a:spLocks noGrp="1"/>
          </p:cNvSpPr>
          <p:nvPr>
            <p:ph type="title"/>
          </p:nvPr>
        </p:nvSpPr>
        <p:spPr>
          <a:xfrm>
            <a:off x="304800" y="304800"/>
            <a:ext cx="8532813" cy="434975"/>
          </a:xfrm>
        </p:spPr>
        <p:txBody>
          <a:bodyPr/>
          <a:lstStyle/>
          <a:p>
            <a:r>
              <a:rPr lang="cs-CZ" altLang="cs-CZ"/>
              <a:t>Geodetické metody GNSS</a:t>
            </a:r>
          </a:p>
        </p:txBody>
      </p:sp>
      <p:sp>
        <p:nvSpPr>
          <p:cNvPr id="3" name="Zástupný symbol pro obsah 2">
            <a:extLst>
              <a:ext uri="{FF2B5EF4-FFF2-40B4-BE49-F238E27FC236}">
                <a16:creationId xmlns:a16="http://schemas.microsoft.com/office/drawing/2014/main" id="{7CB12549-26C2-40CA-8DB0-FE1E2298C656}"/>
              </a:ext>
            </a:extLst>
          </p:cNvPr>
          <p:cNvSpPr>
            <a:spLocks noGrp="1"/>
          </p:cNvSpPr>
          <p:nvPr>
            <p:ph idx="1"/>
          </p:nvPr>
        </p:nvSpPr>
        <p:spPr>
          <a:xfrm>
            <a:off x="304800" y="855663"/>
            <a:ext cx="8537575" cy="5657850"/>
          </a:xfrm>
        </p:spPr>
        <p:txBody>
          <a:bodyPr/>
          <a:lstStyle/>
          <a:p>
            <a:pPr marL="0" indent="0">
              <a:buFont typeface="Wingdings" panose="05000000000000000000" pitchFamily="2" charset="2"/>
              <a:buNone/>
              <a:defRPr/>
            </a:pPr>
            <a:r>
              <a:rPr lang="cs-CZ" sz="1800" u="sng" dirty="0"/>
              <a:t>Geodetické zpracování dat:</a:t>
            </a:r>
          </a:p>
          <a:p>
            <a:pPr marL="0" indent="0">
              <a:buFont typeface="Wingdings" panose="05000000000000000000" pitchFamily="2" charset="2"/>
              <a:buNone/>
              <a:defRPr/>
            </a:pPr>
            <a:endParaRPr lang="cs-CZ" sz="800" u="sng" dirty="0"/>
          </a:p>
          <a:p>
            <a:pPr>
              <a:buFont typeface="Wingdings" panose="05000000000000000000" pitchFamily="2" charset="2"/>
              <a:buChar char="Ø"/>
              <a:defRPr/>
            </a:pPr>
            <a:r>
              <a:rPr lang="cs-CZ" sz="1800" dirty="0"/>
              <a:t>Statická metoda (3 – 5 mm)</a:t>
            </a:r>
          </a:p>
          <a:p>
            <a:pPr>
              <a:buFont typeface="Wingdings" panose="05000000000000000000" pitchFamily="2" charset="2"/>
              <a:buChar char="Ø"/>
              <a:defRPr/>
            </a:pPr>
            <a:endParaRPr lang="cs-CZ" sz="800" dirty="0"/>
          </a:p>
          <a:p>
            <a:pPr>
              <a:buFont typeface="Wingdings" panose="05000000000000000000" pitchFamily="2" charset="2"/>
              <a:buChar char="Ø"/>
              <a:defRPr/>
            </a:pPr>
            <a:r>
              <a:rPr lang="cs-CZ" sz="1800" dirty="0">
                <a:solidFill>
                  <a:srgbClr val="FF0000"/>
                </a:solidFill>
              </a:rPr>
              <a:t>Rychlá statická metoda </a:t>
            </a:r>
            <a:r>
              <a:rPr lang="cs-CZ" sz="1800" dirty="0"/>
              <a:t>(5 mm – 10 mm + 1 </a:t>
            </a:r>
            <a:r>
              <a:rPr lang="cs-CZ" sz="1800" dirty="0" err="1"/>
              <a:t>ppm</a:t>
            </a:r>
            <a:r>
              <a:rPr lang="cs-CZ" sz="1800" dirty="0"/>
              <a:t>) – dvě nebo více aparatur s dobou měření až desítky minut či hodiny dle přesnosti. Výsledy se zpracovávají až po měření „</a:t>
            </a:r>
            <a:r>
              <a:rPr lang="cs-CZ" sz="1800" dirty="0" err="1"/>
              <a:t>postprocessing</a:t>
            </a:r>
            <a:r>
              <a:rPr lang="cs-CZ" sz="1800" dirty="0"/>
              <a:t>“. Vzdálenost do 15 Km. </a:t>
            </a:r>
          </a:p>
          <a:p>
            <a:pPr>
              <a:buFont typeface="Wingdings" panose="05000000000000000000" pitchFamily="2" charset="2"/>
              <a:buChar char="Ø"/>
              <a:defRPr/>
            </a:pPr>
            <a:endParaRPr lang="cs-CZ" sz="800" dirty="0"/>
          </a:p>
          <a:p>
            <a:pPr>
              <a:buFont typeface="Wingdings" panose="05000000000000000000" pitchFamily="2" charset="2"/>
              <a:buChar char="Ø"/>
              <a:defRPr/>
            </a:pPr>
            <a:r>
              <a:rPr lang="en-US" sz="1800" dirty="0"/>
              <a:t>Stop and go (10 mm – 20 mm + 1 ppm)</a:t>
            </a:r>
            <a:endParaRPr lang="cs-CZ" sz="1800" dirty="0"/>
          </a:p>
          <a:p>
            <a:pPr>
              <a:buFont typeface="Wingdings" panose="05000000000000000000" pitchFamily="2" charset="2"/>
              <a:buChar char="Ø"/>
              <a:defRPr/>
            </a:pPr>
            <a:endParaRPr lang="en-US" sz="800" dirty="0"/>
          </a:p>
          <a:p>
            <a:pPr>
              <a:buFont typeface="Wingdings" panose="05000000000000000000" pitchFamily="2" charset="2"/>
              <a:buChar char="Ø"/>
              <a:defRPr/>
            </a:pPr>
            <a:r>
              <a:rPr lang="cs-CZ" sz="1800" dirty="0"/>
              <a:t>Kinematická (20 mm – 30 mm + 3 </a:t>
            </a:r>
            <a:r>
              <a:rPr lang="cs-CZ" sz="1800" dirty="0" err="1"/>
              <a:t>ppm</a:t>
            </a:r>
            <a:r>
              <a:rPr lang="cs-CZ" sz="1800" dirty="0"/>
              <a:t>)</a:t>
            </a:r>
          </a:p>
          <a:p>
            <a:pPr>
              <a:buFont typeface="Wingdings" panose="05000000000000000000" pitchFamily="2" charset="2"/>
              <a:buChar char="Ø"/>
              <a:defRPr/>
            </a:pPr>
            <a:endParaRPr lang="cs-CZ" sz="800" dirty="0"/>
          </a:p>
          <a:p>
            <a:pPr>
              <a:defRPr/>
            </a:pPr>
            <a:r>
              <a:rPr lang="en-US" sz="1800" dirty="0">
                <a:solidFill>
                  <a:srgbClr val="FF0000"/>
                </a:solidFill>
              </a:rPr>
              <a:t>RTK – Real Time Kinematic </a:t>
            </a:r>
            <a:r>
              <a:rPr lang="en-US" sz="1800" dirty="0"/>
              <a:t>(25 mm – 50 mm)</a:t>
            </a:r>
            <a:r>
              <a:rPr lang="cs-CZ" sz="1800" dirty="0"/>
              <a:t> - V základní konfiguraci se měřicí aparatura skládá z přijímače po dobu měření umístěného na bodě o známých souřadnicích, tzv. „base“, a z přijímače, který se pohybuje po určovaných nebo vytyčovaných bodech, tzv. „rover“. Měření je počítáno v reálném čase, mezi base a rover musí být permanentní datové spojení realizované např. </a:t>
            </a:r>
            <a:r>
              <a:rPr lang="cs-CZ" sz="1800" dirty="0" err="1"/>
              <a:t>radiomodemy</a:t>
            </a:r>
            <a:r>
              <a:rPr lang="cs-CZ" sz="1800" dirty="0"/>
              <a:t> nebo trvalým připojením na internet prostřednictvím GSM. Base může být nahrazen sítí virtuálních stanic, pak měření probíhá pouze s jedním přijímačem s trvalým připojením na internet k poskytovateli korekcí. Toto řešení je v současné době jednoznačně nejpoužívanější.</a:t>
            </a:r>
          </a:p>
          <a:p>
            <a:pPr>
              <a:buFont typeface="Wingdings" panose="05000000000000000000" pitchFamily="2" charset="2"/>
              <a:buChar char="Ø"/>
              <a:defRPr/>
            </a:pPr>
            <a:endParaRPr lang="cs-CZ" sz="1800" dirty="0"/>
          </a:p>
          <a:p>
            <a:pPr>
              <a:buFont typeface="Wingdings" panose="05000000000000000000" pitchFamily="2" charset="2"/>
              <a:buChar char="Ø"/>
              <a:defRPr/>
            </a:pPr>
            <a:endParaRPr lang="cs-CZ" sz="18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Nadpis 1">
            <a:extLst>
              <a:ext uri="{FF2B5EF4-FFF2-40B4-BE49-F238E27FC236}">
                <a16:creationId xmlns:a16="http://schemas.microsoft.com/office/drawing/2014/main" id="{30BE5EED-DD5A-4BB4-84DC-04C1796872C3}"/>
              </a:ext>
            </a:extLst>
          </p:cNvPr>
          <p:cNvSpPr>
            <a:spLocks noGrp="1"/>
          </p:cNvSpPr>
          <p:nvPr>
            <p:ph type="title"/>
          </p:nvPr>
        </p:nvSpPr>
        <p:spPr>
          <a:xfrm>
            <a:off x="304800" y="304800"/>
            <a:ext cx="8532813" cy="434975"/>
          </a:xfrm>
        </p:spPr>
        <p:txBody>
          <a:bodyPr/>
          <a:lstStyle/>
          <a:p>
            <a:r>
              <a:rPr lang="cs-CZ" altLang="cs-CZ"/>
              <a:t>Segmenty GNSS</a:t>
            </a:r>
          </a:p>
        </p:txBody>
      </p:sp>
      <p:sp>
        <p:nvSpPr>
          <p:cNvPr id="3" name="Zástupný symbol pro obsah 2">
            <a:extLst>
              <a:ext uri="{FF2B5EF4-FFF2-40B4-BE49-F238E27FC236}">
                <a16:creationId xmlns:a16="http://schemas.microsoft.com/office/drawing/2014/main" id="{CD497C87-CBC1-4E74-ACC0-36541FFADE51}"/>
              </a:ext>
            </a:extLst>
          </p:cNvPr>
          <p:cNvSpPr>
            <a:spLocks noGrp="1"/>
          </p:cNvSpPr>
          <p:nvPr>
            <p:ph idx="1"/>
          </p:nvPr>
        </p:nvSpPr>
        <p:spPr>
          <a:xfrm>
            <a:off x="304800" y="727075"/>
            <a:ext cx="8537575" cy="5994400"/>
          </a:xfrm>
        </p:spPr>
        <p:txBody>
          <a:bodyPr/>
          <a:lstStyle/>
          <a:p>
            <a:pPr marL="0" indent="0">
              <a:buFont typeface="Wingdings" panose="05000000000000000000" pitchFamily="2" charset="2"/>
              <a:buNone/>
              <a:defRPr/>
            </a:pPr>
            <a:r>
              <a:rPr lang="cs-CZ" sz="1800" u="sng" dirty="0"/>
              <a:t>Struktura systému GNSS</a:t>
            </a:r>
          </a:p>
          <a:p>
            <a:pPr>
              <a:buFont typeface="Wingdings" panose="05000000000000000000" pitchFamily="2" charset="2"/>
              <a:buChar char="Ø"/>
              <a:defRPr/>
            </a:pPr>
            <a:r>
              <a:rPr lang="cs-CZ" sz="1800" dirty="0"/>
              <a:t>Kosmický – družice (pravidelné odstávky pro údržbu)</a:t>
            </a:r>
          </a:p>
          <a:p>
            <a:pPr>
              <a:buFont typeface="Wingdings" panose="05000000000000000000" pitchFamily="2" charset="2"/>
              <a:buChar char="Ø"/>
              <a:defRPr/>
            </a:pPr>
            <a:r>
              <a:rPr lang="cs-CZ" sz="1800" dirty="0"/>
              <a:t>Řídící – pozemní základny sledující a řídící družice </a:t>
            </a:r>
          </a:p>
          <a:p>
            <a:pPr>
              <a:buFont typeface="Wingdings" panose="05000000000000000000" pitchFamily="2" charset="2"/>
              <a:buChar char="Ø"/>
              <a:defRPr/>
            </a:pPr>
            <a:r>
              <a:rPr lang="cs-CZ" sz="1800" dirty="0"/>
              <a:t>Uživatelský – GNSS přijímač (komunikace od družic k přijímači - pasivní)</a:t>
            </a:r>
          </a:p>
          <a:p>
            <a:pPr marL="0" indent="0">
              <a:buFont typeface="Wingdings" panose="05000000000000000000" pitchFamily="2" charset="2"/>
              <a:buNone/>
              <a:defRPr/>
            </a:pPr>
            <a:endParaRPr lang="cs-CZ" sz="800" dirty="0"/>
          </a:p>
          <a:p>
            <a:pPr marL="0" indent="0">
              <a:buFont typeface="Wingdings" panose="05000000000000000000" pitchFamily="2" charset="2"/>
              <a:buNone/>
              <a:defRPr/>
            </a:pPr>
            <a:r>
              <a:rPr lang="cs-CZ" sz="1800" u="sng" dirty="0"/>
              <a:t>Kosmický segment (GPS NAVSTAR)</a:t>
            </a:r>
          </a:p>
          <a:p>
            <a:pPr>
              <a:buFont typeface="Wingdings" panose="05000000000000000000" pitchFamily="2" charset="2"/>
              <a:buChar char="Ø"/>
              <a:defRPr/>
            </a:pPr>
            <a:r>
              <a:rPr lang="cs-CZ" sz="1800" dirty="0"/>
              <a:t>Kosmický segment je tvořen družicemi, původně 24, nyní až 32. </a:t>
            </a:r>
          </a:p>
          <a:p>
            <a:pPr>
              <a:buFont typeface="Wingdings" panose="05000000000000000000" pitchFamily="2" charset="2"/>
              <a:buChar char="Ø"/>
              <a:defRPr/>
            </a:pPr>
            <a:r>
              <a:rPr lang="cs-CZ" sz="1800" dirty="0"/>
              <a:t>Družice obíhají ve výšce 20 200 km nad povrchem Země na 6 kruhových drahách se sklonem 55°. </a:t>
            </a:r>
          </a:p>
          <a:p>
            <a:pPr>
              <a:buFont typeface="Wingdings" panose="05000000000000000000" pitchFamily="2" charset="2"/>
              <a:buChar char="Ø"/>
              <a:defRPr/>
            </a:pPr>
            <a:r>
              <a:rPr lang="cs-CZ" sz="1800" dirty="0"/>
              <a:t>Dráhy jsou vzájemně posunuty o 60° a na každé dráze jsou původně 4 pravidelně, nyní 5-6 nepravidelně, rozmístěné pozice pro družice. </a:t>
            </a:r>
          </a:p>
          <a:p>
            <a:pPr>
              <a:buFont typeface="Wingdings" panose="05000000000000000000" pitchFamily="2" charset="2"/>
              <a:buChar char="Ø"/>
              <a:defRPr/>
            </a:pPr>
            <a:r>
              <a:rPr lang="cs-CZ" sz="1800" dirty="0"/>
              <a:t>Družice váží asi 1,8 tuny a na střední oběžné dráze (MEO, Medium </a:t>
            </a:r>
            <a:r>
              <a:rPr lang="cs-CZ" sz="1800" dirty="0" err="1"/>
              <a:t>Earth</a:t>
            </a:r>
            <a:r>
              <a:rPr lang="cs-CZ" sz="1800" dirty="0"/>
              <a:t> Orbit) se pohybuje rychlostí 3,8 km/s, s dobou oběhu kolem Země 11h 58min (polovina siderického dne).</a:t>
            </a:r>
          </a:p>
          <a:p>
            <a:pPr>
              <a:buFont typeface="Wingdings" panose="05000000000000000000" pitchFamily="2" charset="2"/>
              <a:buChar char="Ø"/>
              <a:defRPr/>
            </a:pPr>
            <a:r>
              <a:rPr lang="cs-CZ" sz="1800" dirty="0"/>
              <a:t>Družice obsahuje 3 až 4 velmi přesné atomové hodiny, antény pro </a:t>
            </a:r>
            <a:r>
              <a:rPr lang="pl-PL" sz="1800" dirty="0"/>
              <a:t>komunikaci s pozemními kontrolními stanicemi, optické, rentgenové a </a:t>
            </a:r>
            <a:r>
              <a:rPr lang="cs-CZ" sz="1800" dirty="0" err="1"/>
              <a:t>pulzní-elektromagnetické</a:t>
            </a:r>
            <a:r>
              <a:rPr lang="cs-CZ" sz="1800" dirty="0"/>
              <a:t> detektory, senzory pro detekci startů </a:t>
            </a:r>
            <a:r>
              <a:rPr lang="en-US" sz="1800" dirty="0"/>
              <a:t>balistických raket a </a:t>
            </a:r>
            <a:r>
              <a:rPr lang="en-US" sz="1800" dirty="0" err="1"/>
              <a:t>jaderných</a:t>
            </a:r>
            <a:r>
              <a:rPr lang="en-US" sz="1800" dirty="0"/>
              <a:t> </a:t>
            </a:r>
            <a:r>
              <a:rPr lang="en-US" sz="1800" dirty="0" err="1"/>
              <a:t>výbuchů</a:t>
            </a:r>
            <a:r>
              <a:rPr lang="en-US" sz="1800" dirty="0"/>
              <a:t>, </a:t>
            </a:r>
            <a:r>
              <a:rPr lang="en-US" sz="1800" dirty="0" err="1"/>
              <a:t>solární</a:t>
            </a:r>
            <a:r>
              <a:rPr lang="en-US" sz="1800" dirty="0"/>
              <a:t> </a:t>
            </a:r>
            <a:r>
              <a:rPr lang="en-US" sz="1800" dirty="0" err="1"/>
              <a:t>panely</a:t>
            </a:r>
            <a:r>
              <a:rPr lang="en-US" sz="1800" dirty="0"/>
              <a:t> a </a:t>
            </a:r>
            <a:r>
              <a:rPr lang="en-US" sz="1800" dirty="0" err="1"/>
              <a:t>baterie</a:t>
            </a:r>
            <a:r>
              <a:rPr lang="en-US" sz="1800" dirty="0"/>
              <a:t> </a:t>
            </a:r>
            <a:r>
              <a:rPr lang="en-US" sz="1800" dirty="0" err="1"/>
              <a:t>jako</a:t>
            </a:r>
            <a:r>
              <a:rPr lang="cs-CZ" sz="1800" dirty="0"/>
              <a:t> zdroj energie. </a:t>
            </a:r>
          </a:p>
          <a:p>
            <a:pPr>
              <a:buFont typeface="Wingdings" panose="05000000000000000000" pitchFamily="2" charset="2"/>
              <a:buChar char="Ø"/>
              <a:defRPr/>
            </a:pPr>
            <a:r>
              <a:rPr lang="cs-CZ" sz="1800" dirty="0"/>
              <a:t>V České republice je nejčetnější viditelnost 8 družic (medián), minimum pak 6, maximum 12 družic, při elevační masce 10° v roce 2008.</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Nadpis 1">
            <a:extLst>
              <a:ext uri="{FF2B5EF4-FFF2-40B4-BE49-F238E27FC236}">
                <a16:creationId xmlns:a16="http://schemas.microsoft.com/office/drawing/2014/main" id="{B74DCD40-8303-4F93-BCB0-38C68487C7A3}"/>
              </a:ext>
            </a:extLst>
          </p:cNvPr>
          <p:cNvSpPr>
            <a:spLocks noGrp="1"/>
          </p:cNvSpPr>
          <p:nvPr>
            <p:ph type="title"/>
          </p:nvPr>
        </p:nvSpPr>
        <p:spPr>
          <a:xfrm>
            <a:off x="304800" y="304800"/>
            <a:ext cx="8532813" cy="434975"/>
          </a:xfrm>
        </p:spPr>
        <p:txBody>
          <a:bodyPr/>
          <a:lstStyle/>
          <a:p>
            <a:r>
              <a:rPr lang="cs-CZ" altLang="cs-CZ"/>
              <a:t>Segmenty GNSS</a:t>
            </a:r>
          </a:p>
        </p:txBody>
      </p:sp>
      <p:pic>
        <p:nvPicPr>
          <p:cNvPr id="9219" name="Picture 2">
            <a:extLst>
              <a:ext uri="{FF2B5EF4-FFF2-40B4-BE49-F238E27FC236}">
                <a16:creationId xmlns:a16="http://schemas.microsoft.com/office/drawing/2014/main" id="{189E367C-A035-4303-A45D-8F91946FB7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0" y="869950"/>
            <a:ext cx="1689100" cy="577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3">
            <a:extLst>
              <a:ext uri="{FF2B5EF4-FFF2-40B4-BE49-F238E27FC236}">
                <a16:creationId xmlns:a16="http://schemas.microsoft.com/office/drawing/2014/main" id="{31AF9B6F-A8BD-4F68-9724-8153C74817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5688" y="1184275"/>
            <a:ext cx="1714500" cy="257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descr="http://www.garmin.cz/files/aktualne/aktuality/glonass/gps-1x.jpg">
            <a:extLst>
              <a:ext uri="{FF2B5EF4-FFF2-40B4-BE49-F238E27FC236}">
                <a16:creationId xmlns:a16="http://schemas.microsoft.com/office/drawing/2014/main" id="{413A1507-5773-49ED-966C-3156A4BC60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2938" y="3967163"/>
            <a:ext cx="5021262" cy="267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6">
            <a:extLst>
              <a:ext uri="{FF2B5EF4-FFF2-40B4-BE49-F238E27FC236}">
                <a16:creationId xmlns:a16="http://schemas.microsoft.com/office/drawing/2014/main" id="{00A023C1-1FC3-4B85-AD13-65E622553C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9575" y="1041400"/>
            <a:ext cx="2105025"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3" name="Picture 7">
            <a:extLst>
              <a:ext uri="{FF2B5EF4-FFF2-40B4-BE49-F238E27FC236}">
                <a16:creationId xmlns:a16="http://schemas.microsoft.com/office/drawing/2014/main" id="{7ECC2AF9-5134-4B49-A66D-F4741D666A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7000" y="1041400"/>
            <a:ext cx="196215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Nadpis 1">
            <a:extLst>
              <a:ext uri="{FF2B5EF4-FFF2-40B4-BE49-F238E27FC236}">
                <a16:creationId xmlns:a16="http://schemas.microsoft.com/office/drawing/2014/main" id="{5A7EEB2C-C216-45F6-B7A6-F896944354E5}"/>
              </a:ext>
            </a:extLst>
          </p:cNvPr>
          <p:cNvSpPr>
            <a:spLocks noGrp="1"/>
          </p:cNvSpPr>
          <p:nvPr>
            <p:ph type="title"/>
          </p:nvPr>
        </p:nvSpPr>
        <p:spPr>
          <a:xfrm>
            <a:off x="304800" y="304800"/>
            <a:ext cx="8532813" cy="434975"/>
          </a:xfrm>
        </p:spPr>
        <p:txBody>
          <a:bodyPr/>
          <a:lstStyle/>
          <a:p>
            <a:r>
              <a:rPr lang="cs-CZ" altLang="cs-CZ"/>
              <a:t>Vybrané systémy GNSS</a:t>
            </a:r>
          </a:p>
        </p:txBody>
      </p:sp>
      <p:sp>
        <p:nvSpPr>
          <p:cNvPr id="3" name="Zástupný symbol pro obsah 2">
            <a:extLst>
              <a:ext uri="{FF2B5EF4-FFF2-40B4-BE49-F238E27FC236}">
                <a16:creationId xmlns:a16="http://schemas.microsoft.com/office/drawing/2014/main" id="{786EBB11-35CA-4C26-86BE-D9846F5C6BFF}"/>
              </a:ext>
            </a:extLst>
          </p:cNvPr>
          <p:cNvSpPr>
            <a:spLocks noGrp="1"/>
          </p:cNvSpPr>
          <p:nvPr>
            <p:ph idx="1"/>
          </p:nvPr>
        </p:nvSpPr>
        <p:spPr>
          <a:xfrm>
            <a:off x="304800" y="831850"/>
            <a:ext cx="8537575" cy="5681663"/>
          </a:xfrm>
        </p:spPr>
        <p:txBody>
          <a:bodyPr/>
          <a:lstStyle/>
          <a:p>
            <a:pPr>
              <a:buFont typeface="Wingdings" panose="05000000000000000000" pitchFamily="2" charset="2"/>
              <a:buChar char="Ø"/>
              <a:defRPr/>
            </a:pPr>
            <a:r>
              <a:rPr lang="cs-CZ" sz="1800" dirty="0">
                <a:solidFill>
                  <a:srgbClr val="FF0000"/>
                </a:solidFill>
              </a:rPr>
              <a:t>GPS </a:t>
            </a:r>
            <a:r>
              <a:rPr lang="cs-CZ" sz="1800" dirty="0" err="1">
                <a:solidFill>
                  <a:srgbClr val="FF0000"/>
                </a:solidFill>
              </a:rPr>
              <a:t>Navstar</a:t>
            </a:r>
            <a:r>
              <a:rPr lang="cs-CZ" sz="1800" dirty="0"/>
              <a:t> - </a:t>
            </a:r>
            <a:r>
              <a:rPr lang="cs-CZ" sz="1800" dirty="0" err="1"/>
              <a:t>Global</a:t>
            </a:r>
            <a:r>
              <a:rPr lang="cs-CZ" sz="1800" dirty="0"/>
              <a:t> </a:t>
            </a:r>
            <a:r>
              <a:rPr lang="cs-CZ" sz="1800" dirty="0" err="1"/>
              <a:t>Positioning</a:t>
            </a:r>
            <a:r>
              <a:rPr lang="cs-CZ" sz="1800" dirty="0"/>
              <a:t> </a:t>
            </a:r>
            <a:r>
              <a:rPr lang="cs-CZ" sz="1800" dirty="0" err="1"/>
              <a:t>System</a:t>
            </a:r>
            <a:r>
              <a:rPr lang="cs-CZ" sz="1800" dirty="0"/>
              <a:t> (USA) – vývoj 1973 až 1994</a:t>
            </a:r>
          </a:p>
          <a:p>
            <a:pPr>
              <a:buFont typeface="Wingdings" panose="05000000000000000000" pitchFamily="2" charset="2"/>
              <a:buChar char="Ø"/>
              <a:defRPr/>
            </a:pPr>
            <a:endParaRPr lang="cs-CZ" sz="800" dirty="0"/>
          </a:p>
          <a:p>
            <a:pPr>
              <a:buFont typeface="Wingdings" panose="05000000000000000000" pitchFamily="2" charset="2"/>
              <a:buChar char="Ø"/>
              <a:defRPr/>
            </a:pPr>
            <a:r>
              <a:rPr lang="cs-CZ" sz="1800" dirty="0">
                <a:solidFill>
                  <a:srgbClr val="FF0000"/>
                </a:solidFill>
              </a:rPr>
              <a:t>GLONNAS</a:t>
            </a:r>
            <a:r>
              <a:rPr lang="cs-CZ" sz="1800" dirty="0"/>
              <a:t> - </a:t>
            </a:r>
            <a:r>
              <a:rPr lang="cs-CZ" sz="1800" dirty="0" err="1"/>
              <a:t>Globalnaja</a:t>
            </a:r>
            <a:r>
              <a:rPr lang="cs-CZ" sz="1800" dirty="0"/>
              <a:t> </a:t>
            </a:r>
            <a:r>
              <a:rPr lang="cs-CZ" sz="1800" dirty="0" err="1"/>
              <a:t>navigacionnaja</a:t>
            </a:r>
            <a:r>
              <a:rPr lang="cs-CZ" sz="1800" dirty="0"/>
              <a:t> </a:t>
            </a:r>
            <a:r>
              <a:rPr lang="cs-CZ" sz="1800" dirty="0" err="1"/>
              <a:t>sputnikovaja</a:t>
            </a:r>
            <a:r>
              <a:rPr lang="cs-CZ" sz="1800" dirty="0"/>
              <a:t> </a:t>
            </a:r>
            <a:r>
              <a:rPr lang="cs-CZ" sz="1800" dirty="0" err="1"/>
              <a:t>sistěma</a:t>
            </a:r>
            <a:r>
              <a:rPr lang="cs-CZ" sz="1800" dirty="0"/>
              <a:t> (SSSR) – vývoj 1970 (1976) – přijat, od 1996 – 2011 úpadek, nyní obnova </a:t>
            </a:r>
          </a:p>
          <a:p>
            <a:pPr>
              <a:buFont typeface="Wingdings" panose="05000000000000000000" pitchFamily="2" charset="2"/>
              <a:buChar char="Ø"/>
              <a:defRPr/>
            </a:pPr>
            <a:endParaRPr lang="cs-CZ" sz="800" dirty="0"/>
          </a:p>
          <a:p>
            <a:pPr>
              <a:buFont typeface="Wingdings" panose="05000000000000000000" pitchFamily="2" charset="2"/>
              <a:buChar char="Ø"/>
              <a:defRPr/>
            </a:pPr>
            <a:r>
              <a:rPr lang="cs-CZ" sz="1800" dirty="0">
                <a:solidFill>
                  <a:srgbClr val="FF0000"/>
                </a:solidFill>
              </a:rPr>
              <a:t>Galileo</a:t>
            </a:r>
            <a:r>
              <a:rPr lang="cs-CZ" sz="1800" dirty="0"/>
              <a:t> – Evropský systém – vývoj 1999 až nyní, 2005 první družice, nyní 23 družic, systém funkční (v plánu 24 + 6 družic)</a:t>
            </a:r>
          </a:p>
          <a:p>
            <a:pPr>
              <a:buFont typeface="Wingdings" panose="05000000000000000000" pitchFamily="2" charset="2"/>
              <a:buChar char="Ø"/>
              <a:defRPr/>
            </a:pPr>
            <a:endParaRPr lang="cs-CZ" sz="800" dirty="0"/>
          </a:p>
          <a:p>
            <a:pPr>
              <a:buFont typeface="Wingdings" panose="05000000000000000000" pitchFamily="2" charset="2"/>
              <a:buChar char="Ø"/>
              <a:defRPr/>
            </a:pPr>
            <a:r>
              <a:rPr lang="cs-CZ" sz="1800" dirty="0" err="1">
                <a:solidFill>
                  <a:srgbClr val="FF0000"/>
                </a:solidFill>
              </a:rPr>
              <a:t>Compass</a:t>
            </a:r>
            <a:r>
              <a:rPr lang="cs-CZ" sz="1800" dirty="0"/>
              <a:t> – Čínský systém (BeiDou-2) – plánovaných 35 družic, funkční </a:t>
            </a:r>
          </a:p>
          <a:p>
            <a:pPr>
              <a:buFont typeface="Wingdings" panose="05000000000000000000" pitchFamily="2" charset="2"/>
              <a:buChar char="Ø"/>
              <a:defRPr/>
            </a:pPr>
            <a:endParaRPr lang="cs-CZ" sz="800" dirty="0"/>
          </a:p>
          <a:p>
            <a:pPr>
              <a:buFont typeface="Wingdings" panose="05000000000000000000" pitchFamily="2" charset="2"/>
              <a:buChar char="Ø"/>
              <a:defRPr/>
            </a:pPr>
            <a:r>
              <a:rPr lang="cs-CZ" sz="1800" dirty="0"/>
              <a:t>Další teritoriální systémy (Indie, Japonsko) v Evropě nemají význam</a:t>
            </a:r>
          </a:p>
          <a:p>
            <a:pPr>
              <a:buFont typeface="Wingdings" panose="05000000000000000000" pitchFamily="2" charset="2"/>
              <a:buChar char="Ø"/>
              <a:defRPr/>
            </a:pPr>
            <a:endParaRPr lang="cs-CZ" sz="1800" dirty="0"/>
          </a:p>
          <a:p>
            <a:pPr marL="0" indent="0">
              <a:buFont typeface="Wingdings" panose="05000000000000000000" pitchFamily="2" charset="2"/>
              <a:buNone/>
              <a:defRPr/>
            </a:pPr>
            <a:r>
              <a:rPr lang="cs-CZ" sz="1800" dirty="0"/>
              <a:t>Prvním systémem byl GPS NAVSTAR, další systémy se objevují vzhledem k obrovským finančním nárokům pomalu a obvykle se jedná spíše o dosažení strategické nezávislosti nežli o zlepšení kvality měření.</a:t>
            </a:r>
          </a:p>
          <a:p>
            <a:pPr marL="0" indent="0">
              <a:buFont typeface="Wingdings" panose="05000000000000000000" pitchFamily="2" charset="2"/>
              <a:buNone/>
              <a:defRPr/>
            </a:pPr>
            <a:endParaRPr lang="cs-CZ" sz="1800" dirty="0"/>
          </a:p>
          <a:p>
            <a:pPr marL="0" indent="0">
              <a:buFont typeface="Wingdings" panose="05000000000000000000" pitchFamily="2" charset="2"/>
              <a:buNone/>
              <a:defRPr/>
            </a:pPr>
            <a:r>
              <a:rPr lang="cs-CZ" sz="1800" dirty="0"/>
              <a:t>Geodetické přístroje a měření s nimi ovšem přesnější je, neboť běžně existují přístroje využívající více systémů najednou (typicky GPS + GLONASS) a zde platí jednoduchá rovnice: Více družic = přesnější výsledek.</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Nadpis 1">
            <a:extLst>
              <a:ext uri="{FF2B5EF4-FFF2-40B4-BE49-F238E27FC236}">
                <a16:creationId xmlns:a16="http://schemas.microsoft.com/office/drawing/2014/main" id="{78E502E3-9F9C-43CF-9023-64180C2C8DAF}"/>
              </a:ext>
            </a:extLst>
          </p:cNvPr>
          <p:cNvSpPr>
            <a:spLocks noGrp="1"/>
          </p:cNvSpPr>
          <p:nvPr>
            <p:ph type="title"/>
          </p:nvPr>
        </p:nvSpPr>
        <p:spPr>
          <a:xfrm>
            <a:off x="304800" y="304800"/>
            <a:ext cx="8532813" cy="434975"/>
          </a:xfrm>
        </p:spPr>
        <p:txBody>
          <a:bodyPr/>
          <a:lstStyle/>
          <a:p>
            <a:r>
              <a:rPr lang="cs-CZ" altLang="cs-CZ"/>
              <a:t>Definice mapy, plánu a náčrtu + generalizace</a:t>
            </a:r>
          </a:p>
        </p:txBody>
      </p:sp>
      <p:sp>
        <p:nvSpPr>
          <p:cNvPr id="4099" name="Zástupný symbol pro obsah 2">
            <a:extLst>
              <a:ext uri="{FF2B5EF4-FFF2-40B4-BE49-F238E27FC236}">
                <a16:creationId xmlns:a16="http://schemas.microsoft.com/office/drawing/2014/main" id="{65ADB05A-4E01-4D11-BAEA-5889DF6E3B24}"/>
              </a:ext>
            </a:extLst>
          </p:cNvPr>
          <p:cNvSpPr>
            <a:spLocks noGrp="1"/>
          </p:cNvSpPr>
          <p:nvPr>
            <p:ph idx="1"/>
          </p:nvPr>
        </p:nvSpPr>
        <p:spPr>
          <a:xfrm>
            <a:off x="304800" y="906463"/>
            <a:ext cx="8696325" cy="5618162"/>
          </a:xfrm>
        </p:spPr>
        <p:txBody>
          <a:bodyPr/>
          <a:lstStyle/>
          <a:p>
            <a:pPr marL="0" indent="0" eaLnBrk="1" hangingPunct="1">
              <a:lnSpc>
                <a:spcPct val="110000"/>
              </a:lnSpc>
              <a:buFontTx/>
              <a:buNone/>
            </a:pPr>
            <a:r>
              <a:rPr lang="cs-CZ" altLang="cs-CZ" sz="1800" b="1" dirty="0"/>
              <a:t>Mapa</a:t>
            </a:r>
            <a:r>
              <a:rPr lang="cs-CZ" altLang="cs-CZ" sz="1800" dirty="0"/>
              <a:t> </a:t>
            </a:r>
          </a:p>
          <a:p>
            <a:pPr marL="0" indent="0" eaLnBrk="1" hangingPunct="1">
              <a:lnSpc>
                <a:spcPct val="110000"/>
              </a:lnSpc>
              <a:buFontTx/>
              <a:buNone/>
            </a:pPr>
            <a:r>
              <a:rPr lang="cs-CZ" altLang="cs-CZ" sz="1800" dirty="0"/>
              <a:t>Zmenšený, zevšeobecněný rovinný obraz pravoúhlého průmětu zemského povrchu sestrojený podle matematických vztahů na </a:t>
            </a:r>
            <a:r>
              <a:rPr lang="cs-CZ" altLang="cs-CZ" sz="1800" b="1" dirty="0">
                <a:solidFill>
                  <a:srgbClr val="FF0000"/>
                </a:solidFill>
              </a:rPr>
              <a:t>jakoukoli</a:t>
            </a:r>
            <a:r>
              <a:rPr lang="cs-CZ" altLang="cs-CZ" sz="1800" dirty="0"/>
              <a:t> průmětnu (elipsoid, koule, rovina) a vyjadřující rozmístění a vlastnosti objektů na tomto povrchu.</a:t>
            </a:r>
          </a:p>
          <a:p>
            <a:pPr marL="0" indent="0" eaLnBrk="1" hangingPunct="1">
              <a:lnSpc>
                <a:spcPct val="110000"/>
              </a:lnSpc>
              <a:buFontTx/>
              <a:buNone/>
            </a:pPr>
            <a:endParaRPr lang="cs-CZ" altLang="cs-CZ" sz="800" dirty="0"/>
          </a:p>
          <a:p>
            <a:pPr marL="0" indent="0" eaLnBrk="1" hangingPunct="1">
              <a:lnSpc>
                <a:spcPct val="110000"/>
              </a:lnSpc>
              <a:buFontTx/>
              <a:buNone/>
            </a:pPr>
            <a:r>
              <a:rPr lang="cs-CZ" altLang="cs-CZ" sz="1800" b="1" dirty="0"/>
              <a:t>Plán</a:t>
            </a:r>
            <a:r>
              <a:rPr lang="cs-CZ" altLang="cs-CZ" sz="1800" dirty="0"/>
              <a:t> </a:t>
            </a:r>
          </a:p>
          <a:p>
            <a:pPr marL="0" indent="0" eaLnBrk="1" hangingPunct="1">
              <a:lnSpc>
                <a:spcPct val="110000"/>
              </a:lnSpc>
              <a:buFontTx/>
              <a:buNone/>
            </a:pPr>
            <a:r>
              <a:rPr lang="cs-CZ" altLang="cs-CZ" sz="1800" dirty="0"/>
              <a:t>Zmenšený, zevšeobecněný rovinný obraz pravoúhlého průmětu malé části zemského povrchu na </a:t>
            </a:r>
            <a:r>
              <a:rPr lang="cs-CZ" altLang="cs-CZ" sz="1800" b="1" dirty="0">
                <a:solidFill>
                  <a:srgbClr val="FF0000"/>
                </a:solidFill>
              </a:rPr>
              <a:t>rovinnou</a:t>
            </a:r>
            <a:r>
              <a:rPr lang="cs-CZ" altLang="cs-CZ" sz="1800" dirty="0"/>
              <a:t> průmětnu. Zanedbává se zakřivení Země. Plán lze použít v prostoru o poloměru menším než 15 km (viz 1. přednáška).</a:t>
            </a:r>
          </a:p>
          <a:p>
            <a:pPr marL="0" indent="0" eaLnBrk="1" hangingPunct="1">
              <a:lnSpc>
                <a:spcPct val="110000"/>
              </a:lnSpc>
              <a:buFontTx/>
              <a:buNone/>
            </a:pPr>
            <a:endParaRPr lang="cs-CZ" altLang="cs-CZ" sz="800" dirty="0"/>
          </a:p>
          <a:p>
            <a:pPr marL="0" indent="0" eaLnBrk="1" hangingPunct="1">
              <a:lnSpc>
                <a:spcPct val="110000"/>
              </a:lnSpc>
              <a:buFontTx/>
              <a:buNone/>
            </a:pPr>
            <a:r>
              <a:rPr lang="cs-CZ" altLang="cs-CZ" sz="1800" b="1" dirty="0"/>
              <a:t>Náčrt</a:t>
            </a:r>
            <a:r>
              <a:rPr lang="cs-CZ" altLang="cs-CZ" sz="1800" dirty="0"/>
              <a:t> </a:t>
            </a:r>
          </a:p>
          <a:p>
            <a:pPr marL="0" indent="0" eaLnBrk="1" hangingPunct="1">
              <a:lnSpc>
                <a:spcPct val="110000"/>
              </a:lnSpc>
              <a:buFontTx/>
              <a:buNone/>
            </a:pPr>
            <a:r>
              <a:rPr lang="cs-CZ" altLang="cs-CZ" sz="1800" dirty="0"/>
              <a:t>Přibližný zmenšený zevšeobecněný obraz malé části zemského povrchu, který nezobrazuje přesně jednotlivé body. </a:t>
            </a:r>
          </a:p>
          <a:p>
            <a:pPr marL="0" indent="0" eaLnBrk="1" hangingPunct="1">
              <a:lnSpc>
                <a:spcPct val="110000"/>
              </a:lnSpc>
              <a:buFontTx/>
              <a:buNone/>
            </a:pPr>
            <a:endParaRPr lang="cs-CZ" altLang="cs-CZ" sz="800" dirty="0"/>
          </a:p>
          <a:p>
            <a:pPr marL="0" indent="0" eaLnBrk="1" hangingPunct="1">
              <a:lnSpc>
                <a:spcPct val="110000"/>
              </a:lnSpc>
              <a:buFontTx/>
              <a:buNone/>
            </a:pPr>
            <a:r>
              <a:rPr lang="cs-CZ" altLang="cs-CZ" sz="1800" b="1" dirty="0"/>
              <a:t>Generalizace </a:t>
            </a:r>
          </a:p>
          <a:p>
            <a:pPr marL="0" indent="0" eaLnBrk="1" hangingPunct="1">
              <a:lnSpc>
                <a:spcPct val="110000"/>
              </a:lnSpc>
              <a:buFontTx/>
              <a:buNone/>
            </a:pPr>
            <a:r>
              <a:rPr lang="cs-CZ" altLang="cs-CZ" sz="1800" dirty="0"/>
              <a:t>Vypuštění nebo zjednodušení obsahu mapy a výběr hlavních, podstatných skutečností a jejich zobrazení v charakteristických rysech na mapě volené s ohledem na měřítko a účel mapy. </a:t>
            </a:r>
          </a:p>
          <a:p>
            <a:pPr marL="0" indent="0" eaLnBrk="1" hangingPunct="1">
              <a:lnSpc>
                <a:spcPct val="110000"/>
              </a:lnSpc>
              <a:spcBef>
                <a:spcPct val="70000"/>
              </a:spcBef>
              <a:buFont typeface="Wingdings" panose="05000000000000000000" pitchFamily="2" charset="2"/>
              <a:buNone/>
            </a:pPr>
            <a:endParaRPr lang="cs-CZ" altLang="cs-CZ" sz="1800" i="1" dirty="0"/>
          </a:p>
          <a:p>
            <a:pPr marL="0" indent="0">
              <a:buFont typeface="Wingdings" panose="05000000000000000000" pitchFamily="2" charset="2"/>
              <a:buNone/>
            </a:pPr>
            <a:endParaRPr lang="cs-CZ" altLang="cs-CZ" sz="1800" dirty="0"/>
          </a:p>
        </p:txBody>
      </p:sp>
    </p:spTree>
  </p:cSld>
  <p:clrMapOvr>
    <a:masterClrMapping/>
  </p:clrMapOvr>
</p:sld>
</file>

<file path=ppt/theme/theme1.xml><?xml version="1.0" encoding="utf-8"?>
<a:theme xmlns:a="http://schemas.openxmlformats.org/drawingml/2006/main" name="1_Kapsle">
  <a:themeElements>
    <a:clrScheme name="1_Kapsle 10">
      <a:dk1>
        <a:srgbClr val="000000"/>
      </a:dk1>
      <a:lt1>
        <a:srgbClr val="FFFFFF"/>
      </a:lt1>
      <a:dk2>
        <a:srgbClr val="000066"/>
      </a:dk2>
      <a:lt2>
        <a:srgbClr val="006600"/>
      </a:lt2>
      <a:accent1>
        <a:srgbClr val="33CC33"/>
      </a:accent1>
      <a:accent2>
        <a:srgbClr val="FFCC66"/>
      </a:accent2>
      <a:accent3>
        <a:srgbClr val="FFFFFF"/>
      </a:accent3>
      <a:accent4>
        <a:srgbClr val="000000"/>
      </a:accent4>
      <a:accent5>
        <a:srgbClr val="ADE2AD"/>
      </a:accent5>
      <a:accent6>
        <a:srgbClr val="E7B95C"/>
      </a:accent6>
      <a:hlink>
        <a:srgbClr val="0033CC"/>
      </a:hlink>
      <a:folHlink>
        <a:srgbClr val="CC0066"/>
      </a:folHlink>
    </a:clrScheme>
    <a:fontScheme name="1_Kapsle">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1_Kapsle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clrMap bg1="lt1" tx1="dk1" bg2="lt2" tx2="dk2" accent1="accent1" accent2="accent2" accent3="accent3" accent4="accent4" accent5="accent5" accent6="accent6" hlink="hlink" folHlink="folHlink"/>
    </a:extraClrScheme>
    <a:extraClrScheme>
      <a:clrScheme name="1_Kapsle 2">
        <a:dk1>
          <a:srgbClr val="000000"/>
        </a:dk1>
        <a:lt1>
          <a:srgbClr val="FFFFFF"/>
        </a:lt1>
        <a:dk2>
          <a:srgbClr val="000000"/>
        </a:dk2>
        <a:lt2>
          <a:srgbClr val="808000"/>
        </a:lt2>
        <a:accent1>
          <a:srgbClr val="FFCC99"/>
        </a:accent1>
        <a:accent2>
          <a:srgbClr val="99CC00"/>
        </a:accent2>
        <a:accent3>
          <a:srgbClr val="FFFFFF"/>
        </a:accent3>
        <a:accent4>
          <a:srgbClr val="000000"/>
        </a:accent4>
        <a:accent5>
          <a:srgbClr val="FFE2CA"/>
        </a:accent5>
        <a:accent6>
          <a:srgbClr val="8AB900"/>
        </a:accent6>
        <a:hlink>
          <a:srgbClr val="336600"/>
        </a:hlink>
        <a:folHlink>
          <a:srgbClr val="FFCC00"/>
        </a:folHlink>
      </a:clrScheme>
      <a:clrMap bg1="lt1" tx1="dk1" bg2="lt2" tx2="dk2" accent1="accent1" accent2="accent2" accent3="accent3" accent4="accent4" accent5="accent5" accent6="accent6" hlink="hlink" folHlink="folHlink"/>
    </a:extraClrScheme>
    <a:extraClrScheme>
      <a:clrScheme name="1_Kapsle 3">
        <a:dk1>
          <a:srgbClr val="006699"/>
        </a:dk1>
        <a:lt1>
          <a:srgbClr val="FFFFFF"/>
        </a:lt1>
        <a:dk2>
          <a:srgbClr val="6699FF"/>
        </a:dk2>
        <a:lt2>
          <a:srgbClr val="FFFFFF"/>
        </a:lt2>
        <a:accent1>
          <a:srgbClr val="33CCCC"/>
        </a:accent1>
        <a:accent2>
          <a:srgbClr val="006699"/>
        </a:accent2>
        <a:accent3>
          <a:srgbClr val="B8CAFF"/>
        </a:accent3>
        <a:accent4>
          <a:srgbClr val="DADADA"/>
        </a:accent4>
        <a:accent5>
          <a:srgbClr val="ADE2E2"/>
        </a:accent5>
        <a:accent6>
          <a:srgbClr val="005C8A"/>
        </a:accent6>
        <a:hlink>
          <a:srgbClr val="99CC00"/>
        </a:hlink>
        <a:folHlink>
          <a:srgbClr val="FFFFCC"/>
        </a:folHlink>
      </a:clrScheme>
      <a:clrMap bg1="dk2" tx1="lt1" bg2="dk1" tx2="lt2" accent1="accent1" accent2="accent2" accent3="accent3" accent4="accent4" accent5="accent5" accent6="accent6" hlink="hlink" folHlink="folHlink"/>
    </a:extraClrScheme>
    <a:extraClrScheme>
      <a:clrScheme name="1_Kapsle 4">
        <a:dk1>
          <a:srgbClr val="000000"/>
        </a:dk1>
        <a:lt1>
          <a:srgbClr val="FFFFFF"/>
        </a:lt1>
        <a:dk2>
          <a:srgbClr val="9900CC"/>
        </a:dk2>
        <a:lt2>
          <a:srgbClr val="006600"/>
        </a:lt2>
        <a:accent1>
          <a:srgbClr val="33CC33"/>
        </a:accent1>
        <a:accent2>
          <a:srgbClr val="FFCC66"/>
        </a:accent2>
        <a:accent3>
          <a:srgbClr val="FFFFFF"/>
        </a:accent3>
        <a:accent4>
          <a:srgbClr val="000000"/>
        </a:accent4>
        <a:accent5>
          <a:srgbClr val="ADE2AD"/>
        </a:accent5>
        <a:accent6>
          <a:srgbClr val="E7B95C"/>
        </a:accent6>
        <a:hlink>
          <a:srgbClr val="0033CC"/>
        </a:hlink>
        <a:folHlink>
          <a:srgbClr val="CC0066"/>
        </a:folHlink>
      </a:clrScheme>
      <a:clrMap bg1="lt1" tx1="dk1" bg2="lt2" tx2="dk2" accent1="accent1" accent2="accent2" accent3="accent3" accent4="accent4" accent5="accent5" accent6="accent6" hlink="hlink" folHlink="folHlink"/>
    </a:extraClrScheme>
    <a:extraClrScheme>
      <a:clrScheme name="1_Kapsle 5">
        <a:dk1>
          <a:srgbClr val="000066"/>
        </a:dk1>
        <a:lt1>
          <a:srgbClr val="FFFFFF"/>
        </a:lt1>
        <a:dk2>
          <a:srgbClr val="336699"/>
        </a:dk2>
        <a:lt2>
          <a:srgbClr val="FFFFEB"/>
        </a:lt2>
        <a:accent1>
          <a:srgbClr val="99CCFF"/>
        </a:accent1>
        <a:accent2>
          <a:srgbClr val="9999FF"/>
        </a:accent2>
        <a:accent3>
          <a:srgbClr val="ADB8CA"/>
        </a:accent3>
        <a:accent4>
          <a:srgbClr val="DADADA"/>
        </a:accent4>
        <a:accent5>
          <a:srgbClr val="CAE2FF"/>
        </a:accent5>
        <a:accent6>
          <a:srgbClr val="8A8A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1_Kapsle 6">
        <a:dk1>
          <a:srgbClr val="808000"/>
        </a:dk1>
        <a:lt1>
          <a:srgbClr val="FFFFFF"/>
        </a:lt1>
        <a:dk2>
          <a:srgbClr val="006666"/>
        </a:dk2>
        <a:lt2>
          <a:srgbClr val="FFFFFF"/>
        </a:lt2>
        <a:accent1>
          <a:srgbClr val="FFCC66"/>
        </a:accent1>
        <a:accent2>
          <a:srgbClr val="00ACA8"/>
        </a:accent2>
        <a:accent3>
          <a:srgbClr val="AAB8B8"/>
        </a:accent3>
        <a:accent4>
          <a:srgbClr val="DADADA"/>
        </a:accent4>
        <a:accent5>
          <a:srgbClr val="FFE2B8"/>
        </a:accent5>
        <a:accent6>
          <a:srgbClr val="009B98"/>
        </a:accent6>
        <a:hlink>
          <a:srgbClr val="CCCC00"/>
        </a:hlink>
        <a:folHlink>
          <a:srgbClr val="33CCCC"/>
        </a:folHlink>
      </a:clrScheme>
      <a:clrMap bg1="dk2" tx1="lt1" bg2="dk1" tx2="lt2" accent1="accent1" accent2="accent2" accent3="accent3" accent4="accent4" accent5="accent5" accent6="accent6" hlink="hlink" folHlink="folHlink"/>
    </a:extraClrScheme>
    <a:extraClrScheme>
      <a:clrScheme name="1_Kapsle 7">
        <a:dk1>
          <a:srgbClr val="FFFFCC"/>
        </a:dk1>
        <a:lt1>
          <a:srgbClr val="FFFFFF"/>
        </a:lt1>
        <a:dk2>
          <a:srgbClr val="660033"/>
        </a:dk2>
        <a:lt2>
          <a:srgbClr val="FFFFFF"/>
        </a:lt2>
        <a:accent1>
          <a:srgbClr val="FF9900"/>
        </a:accent1>
        <a:accent2>
          <a:srgbClr val="CC3300"/>
        </a:accent2>
        <a:accent3>
          <a:srgbClr val="B8AAAD"/>
        </a:accent3>
        <a:accent4>
          <a:srgbClr val="DADADA"/>
        </a:accent4>
        <a:accent5>
          <a:srgbClr val="FFCAAA"/>
        </a:accent5>
        <a:accent6>
          <a:srgbClr val="B92D00"/>
        </a:accent6>
        <a:hlink>
          <a:srgbClr val="FFCC00"/>
        </a:hlink>
        <a:folHlink>
          <a:srgbClr val="FFCC99"/>
        </a:folHlink>
      </a:clrScheme>
      <a:clrMap bg1="dk2" tx1="lt1" bg2="dk1" tx2="lt2" accent1="accent1" accent2="accent2" accent3="accent3" accent4="accent4" accent5="accent5" accent6="accent6" hlink="hlink" folHlink="folHlink"/>
    </a:extraClrScheme>
    <a:extraClrScheme>
      <a:clrScheme name="1_Kapsle 8">
        <a:dk1>
          <a:srgbClr val="FF0000"/>
        </a:dk1>
        <a:lt1>
          <a:srgbClr val="FFFFFF"/>
        </a:lt1>
        <a:dk2>
          <a:srgbClr val="000000"/>
        </a:dk2>
        <a:lt2>
          <a:srgbClr val="FFFFFF"/>
        </a:lt2>
        <a:accent1>
          <a:srgbClr val="FFCC00"/>
        </a:accent1>
        <a:accent2>
          <a:srgbClr val="CC3300"/>
        </a:accent2>
        <a:accent3>
          <a:srgbClr val="AAAAAA"/>
        </a:accent3>
        <a:accent4>
          <a:srgbClr val="DADADA"/>
        </a:accent4>
        <a:accent5>
          <a:srgbClr val="FFE2AA"/>
        </a:accent5>
        <a:accent6>
          <a:srgbClr val="B92D00"/>
        </a:accent6>
        <a:hlink>
          <a:srgbClr val="FF6600"/>
        </a:hlink>
        <a:folHlink>
          <a:srgbClr val="FF7C80"/>
        </a:folHlink>
      </a:clrScheme>
      <a:clrMap bg1="dk2" tx1="lt1" bg2="dk1" tx2="lt2" accent1="accent1" accent2="accent2" accent3="accent3" accent4="accent4" accent5="accent5" accent6="accent6" hlink="hlink" folHlink="folHlink"/>
    </a:extraClrScheme>
    <a:extraClrScheme>
      <a:clrScheme name="1_Kapsle 9">
        <a:dk1>
          <a:srgbClr val="000000"/>
        </a:dk1>
        <a:lt1>
          <a:srgbClr val="FFFFFF"/>
        </a:lt1>
        <a:dk2>
          <a:srgbClr val="003366"/>
        </a:dk2>
        <a:lt2>
          <a:srgbClr val="808000"/>
        </a:lt2>
        <a:accent1>
          <a:srgbClr val="FFCC99"/>
        </a:accent1>
        <a:accent2>
          <a:srgbClr val="99CC00"/>
        </a:accent2>
        <a:accent3>
          <a:srgbClr val="FFFFFF"/>
        </a:accent3>
        <a:accent4>
          <a:srgbClr val="000000"/>
        </a:accent4>
        <a:accent5>
          <a:srgbClr val="FFE2CA"/>
        </a:accent5>
        <a:accent6>
          <a:srgbClr val="8AB900"/>
        </a:accent6>
        <a:hlink>
          <a:srgbClr val="336600"/>
        </a:hlink>
        <a:folHlink>
          <a:srgbClr val="FFCC00"/>
        </a:folHlink>
      </a:clrScheme>
      <a:clrMap bg1="lt1" tx1="dk1" bg2="lt2" tx2="dk2" accent1="accent1" accent2="accent2" accent3="accent3" accent4="accent4" accent5="accent5" accent6="accent6" hlink="hlink" folHlink="folHlink"/>
    </a:extraClrScheme>
    <a:extraClrScheme>
      <a:clrScheme name="1_Kapsle 10">
        <a:dk1>
          <a:srgbClr val="000000"/>
        </a:dk1>
        <a:lt1>
          <a:srgbClr val="FFFFFF"/>
        </a:lt1>
        <a:dk2>
          <a:srgbClr val="000066"/>
        </a:dk2>
        <a:lt2>
          <a:srgbClr val="006600"/>
        </a:lt2>
        <a:accent1>
          <a:srgbClr val="33CC33"/>
        </a:accent1>
        <a:accent2>
          <a:srgbClr val="FFCC66"/>
        </a:accent2>
        <a:accent3>
          <a:srgbClr val="FFFFFF"/>
        </a:accent3>
        <a:accent4>
          <a:srgbClr val="000000"/>
        </a:accent4>
        <a:accent5>
          <a:srgbClr val="ADE2AD"/>
        </a:accent5>
        <a:accent6>
          <a:srgbClr val="E7B95C"/>
        </a:accent6>
        <a:hlink>
          <a:srgbClr val="0033CC"/>
        </a:hlink>
        <a:folHlink>
          <a:srgbClr val="CC00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6680</TotalTime>
  <Words>3400</Words>
  <Application>Microsoft Office PowerPoint</Application>
  <PresentationFormat>Předvádění na obrazovce (4:3)</PresentationFormat>
  <Paragraphs>328</Paragraphs>
  <Slides>39</Slides>
  <Notes>1</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39</vt:i4>
      </vt:variant>
    </vt:vector>
  </HeadingPairs>
  <TitlesOfParts>
    <vt:vector size="43" baseType="lpstr">
      <vt:lpstr>Arial</vt:lpstr>
      <vt:lpstr>Wingdings</vt:lpstr>
      <vt:lpstr>Times New Roman</vt:lpstr>
      <vt:lpstr>1_Kapsle</vt:lpstr>
      <vt:lpstr>GNSS + Státní mapové dílo ČR</vt:lpstr>
      <vt:lpstr>Globální navigační satelitní systémy (GNSS)</vt:lpstr>
      <vt:lpstr>Družice</vt:lpstr>
      <vt:lpstr>GNSS – zpracování dat</vt:lpstr>
      <vt:lpstr>Geodetické metody GNSS</vt:lpstr>
      <vt:lpstr>Segmenty GNSS</vt:lpstr>
      <vt:lpstr>Segmenty GNSS</vt:lpstr>
      <vt:lpstr>Vybrané systémy GNSS</vt:lpstr>
      <vt:lpstr>Definice mapy, plánu a náčrtu + generalizace</vt:lpstr>
      <vt:lpstr>Rozdělení map</vt:lpstr>
      <vt:lpstr>Polohopis a výškopis</vt:lpstr>
      <vt:lpstr>Vrstevnice</vt:lpstr>
      <vt:lpstr>Popis, rám mapy</vt:lpstr>
      <vt:lpstr>Práce s mapou</vt:lpstr>
      <vt:lpstr>Práce s mapou</vt:lpstr>
      <vt:lpstr>Státní mapové dílo</vt:lpstr>
      <vt:lpstr>Databáze geodetických a geografických údajů</vt:lpstr>
      <vt:lpstr>ZABAGED</vt:lpstr>
      <vt:lpstr>ZABAGED</vt:lpstr>
      <vt:lpstr>ZABAGED</vt:lpstr>
      <vt:lpstr>GEONAMES</vt:lpstr>
      <vt:lpstr>Katastrální mapa</vt:lpstr>
      <vt:lpstr>Mapy velkých měřítek</vt:lpstr>
      <vt:lpstr>Mapy velkých měřítek (dekadické)</vt:lpstr>
      <vt:lpstr>Mapy velkých měřítek – SMO5</vt:lpstr>
      <vt:lpstr>SMO5 – klad listů</vt:lpstr>
      <vt:lpstr>Mapy velkých měřítek – SM5 (nahrazena od 2023 ZTM 5)</vt:lpstr>
      <vt:lpstr>Základní topografická mapa ČR 1:5 000 (ZTM 5)</vt:lpstr>
      <vt:lpstr>Mapy středních měřítek</vt:lpstr>
      <vt:lpstr>Základní topografická mapa 1 : 10 000 (ZTM 10)</vt:lpstr>
      <vt:lpstr>Základní topografická mapa 1 : 50 000 (ZTM 50)</vt:lpstr>
      <vt:lpstr>Fyzickogeografická mapa 1 : 500 000 (mapy malých měřítek)</vt:lpstr>
      <vt:lpstr>Mapy malých měřítek – Mapa ČR 1: 1 000 000 (MČR 1M)</vt:lpstr>
      <vt:lpstr>Mapy územních celků</vt:lpstr>
      <vt:lpstr>Tematická státní mapová díla</vt:lpstr>
      <vt:lpstr>Účelové mapy ve výstavbě</vt:lpstr>
      <vt:lpstr>Technická mapa města (TMM)</vt:lpstr>
      <vt:lpstr>Další účelové mapy</vt:lpstr>
      <vt:lpstr>Základní důlní mapa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Martin Setnička</dc:creator>
  <cp:lastModifiedBy>Urban, Rudolf</cp:lastModifiedBy>
  <cp:revision>250</cp:revision>
  <dcterms:created xsi:type="dcterms:W3CDTF">2009-03-12T12:44:05Z</dcterms:created>
  <dcterms:modified xsi:type="dcterms:W3CDTF">2024-04-21T21:47:14Z</dcterms:modified>
</cp:coreProperties>
</file>